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9" r:id="rId4"/>
    <p:sldId id="270" r:id="rId5"/>
    <p:sldId id="271" r:id="rId6"/>
    <p:sldId id="272" r:id="rId7"/>
    <p:sldId id="259" r:id="rId8"/>
    <p:sldId id="261" r:id="rId9"/>
    <p:sldId id="262" r:id="rId10"/>
    <p:sldId id="265" r:id="rId11"/>
    <p:sldId id="266" r:id="rId12"/>
    <p:sldId id="273" r:id="rId13"/>
    <p:sldId id="274" r:id="rId14"/>
    <p:sldId id="275" r:id="rId15"/>
    <p:sldId id="276" r:id="rId16"/>
    <p:sldId id="277" r:id="rId17"/>
    <p:sldId id="278" r:id="rId18"/>
    <p:sldId id="263" r:id="rId19"/>
    <p:sldId id="264" r:id="rId20"/>
    <p:sldId id="279" r:id="rId21"/>
    <p:sldId id="280" r:id="rId22"/>
    <p:sldId id="281" r:id="rId23"/>
    <p:sldId id="283" r:id="rId24"/>
    <p:sldId id="257" r:id="rId25"/>
    <p:sldId id="284" r:id="rId26"/>
    <p:sldId id="260" r:id="rId27"/>
    <p:sldId id="285" r:id="rId28"/>
    <p:sldId id="287" r:id="rId29"/>
    <p:sldId id="288" r:id="rId30"/>
    <p:sldId id="289" r:id="rId31"/>
    <p:sldId id="292" r:id="rId32"/>
    <p:sldId id="268" r:id="rId33"/>
    <p:sldId id="293" r:id="rId34"/>
    <p:sldId id="294" r:id="rId35"/>
    <p:sldId id="295" r:id="rId36"/>
    <p:sldId id="296" r:id="rId37"/>
    <p:sldId id="299" r:id="rId38"/>
    <p:sldId id="258" r:id="rId39"/>
    <p:sldId id="301" r:id="rId40"/>
    <p:sldId id="302" r:id="rId41"/>
    <p:sldId id="304" r:id="rId42"/>
    <p:sldId id="305" r:id="rId43"/>
    <p:sldId id="306" r:id="rId44"/>
    <p:sldId id="307" r:id="rId45"/>
    <p:sldId id="308" r:id="rId46"/>
    <p:sldId id="309" r:id="rId47"/>
    <p:sldId id="314" r:id="rId48"/>
    <p:sldId id="315" r:id="rId49"/>
    <p:sldId id="316" r:id="rId50"/>
    <p:sldId id="317" r:id="rId51"/>
    <p:sldId id="320" r:id="rId52"/>
    <p:sldId id="321" r:id="rId53"/>
    <p:sldId id="322" r:id="rId54"/>
    <p:sldId id="323" r:id="rId55"/>
    <p:sldId id="324" r:id="rId56"/>
    <p:sldId id="326" r:id="rId57"/>
    <p:sldId id="327" r:id="rId58"/>
    <p:sldId id="328" r:id="rId59"/>
    <p:sldId id="330" r:id="rId60"/>
    <p:sldId id="331" r:id="rId61"/>
    <p:sldId id="332" r:id="rId62"/>
    <p:sldId id="333" r:id="rId63"/>
    <p:sldId id="336" r:id="rId64"/>
    <p:sldId id="337" r:id="rId65"/>
    <p:sldId id="338" r:id="rId66"/>
    <p:sldId id="339" r:id="rId67"/>
    <p:sldId id="340" r:id="rId68"/>
    <p:sldId id="341" r:id="rId69"/>
    <p:sldId id="343" r:id="rId70"/>
    <p:sldId id="346" r:id="rId71"/>
    <p:sldId id="347" r:id="rId72"/>
    <p:sldId id="348" r:id="rId73"/>
    <p:sldId id="349" r:id="rId74"/>
    <p:sldId id="350" r:id="rId75"/>
    <p:sldId id="351" r:id="rId76"/>
    <p:sldId id="359" r:id="rId77"/>
    <p:sldId id="360" r:id="rId78"/>
    <p:sldId id="363" r:id="rId79"/>
    <p:sldId id="364" r:id="rId80"/>
    <p:sldId id="365" r:id="rId81"/>
    <p:sldId id="367" r:id="rId82"/>
    <p:sldId id="368" r:id="rId83"/>
    <p:sldId id="369" r:id="rId84"/>
    <p:sldId id="370" r:id="rId85"/>
    <p:sldId id="371" r:id="rId86"/>
    <p:sldId id="372" r:id="rId87"/>
    <p:sldId id="373" r:id="rId88"/>
    <p:sldId id="374" r:id="rId89"/>
    <p:sldId id="376" r:id="rId90"/>
    <p:sldId id="377" r:id="rId91"/>
    <p:sldId id="379" r:id="rId92"/>
    <p:sldId id="381" r:id="rId93"/>
    <p:sldId id="382" r:id="rId94"/>
    <p:sldId id="383" r:id="rId95"/>
    <p:sldId id="384" r:id="rId96"/>
    <p:sldId id="385" r:id="rId97"/>
    <p:sldId id="386" r:id="rId98"/>
    <p:sldId id="389" r:id="rId99"/>
    <p:sldId id="391" r:id="rId100"/>
    <p:sldId id="392" r:id="rId101"/>
    <p:sldId id="393" r:id="rId102"/>
    <p:sldId id="394" r:id="rId103"/>
    <p:sldId id="395" r:id="rId104"/>
    <p:sldId id="397" r:id="rId105"/>
    <p:sldId id="398" r:id="rId106"/>
    <p:sldId id="399" r:id="rId107"/>
    <p:sldId id="400" r:id="rId108"/>
    <p:sldId id="401" r:id="rId109"/>
    <p:sldId id="402" r:id="rId110"/>
    <p:sldId id="403" r:id="rId111"/>
    <p:sldId id="404" r:id="rId112"/>
    <p:sldId id="405" r:id="rId113"/>
    <p:sldId id="406" r:id="rId114"/>
    <p:sldId id="407" r:id="rId115"/>
    <p:sldId id="408" r:id="rId116"/>
    <p:sldId id="409" r:id="rId117"/>
    <p:sldId id="410" r:id="rId118"/>
    <p:sldId id="411" r:id="rId119"/>
    <p:sldId id="282" r:id="rId120"/>
    <p:sldId id="412" r:id="rId121"/>
    <p:sldId id="414" r:id="rId122"/>
    <p:sldId id="415" r:id="rId123"/>
    <p:sldId id="416" r:id="rId124"/>
    <p:sldId id="417" r:id="rId125"/>
    <p:sldId id="419" r:id="rId126"/>
    <p:sldId id="420" r:id="rId127"/>
    <p:sldId id="422" r:id="rId128"/>
    <p:sldId id="424" r:id="rId129"/>
    <p:sldId id="425" r:id="rId130"/>
    <p:sldId id="290" r:id="rId131"/>
    <p:sldId id="438" r:id="rId132"/>
    <p:sldId id="291" r:id="rId133"/>
    <p:sldId id="298" r:id="rId134"/>
    <p:sldId id="439" r:id="rId135"/>
    <p:sldId id="442" r:id="rId136"/>
    <p:sldId id="444" r:id="rId137"/>
    <p:sldId id="450" r:id="rId138"/>
    <p:sldId id="452" r:id="rId139"/>
    <p:sldId id="453" r:id="rId140"/>
    <p:sldId id="456" r:id="rId141"/>
    <p:sldId id="457" r:id="rId142"/>
    <p:sldId id="458" r:id="rId143"/>
    <p:sldId id="459" r:id="rId144"/>
    <p:sldId id="460" r:id="rId145"/>
    <p:sldId id="461" r:id="rId146"/>
    <p:sldId id="462" r:id="rId147"/>
    <p:sldId id="463" r:id="rId148"/>
    <p:sldId id="464" r:id="rId149"/>
    <p:sldId id="465" r:id="rId150"/>
    <p:sldId id="466" r:id="rId151"/>
    <p:sldId id="467" r:id="rId152"/>
    <p:sldId id="468" r:id="rId153"/>
    <p:sldId id="469" r:id="rId154"/>
    <p:sldId id="470" r:id="rId155"/>
    <p:sldId id="471" r:id="rId156"/>
    <p:sldId id="472" r:id="rId157"/>
    <p:sldId id="473" r:id="rId158"/>
    <p:sldId id="474" r:id="rId159"/>
    <p:sldId id="475" r:id="rId160"/>
    <p:sldId id="286" r:id="rId161"/>
    <p:sldId id="476" r:id="rId162"/>
    <p:sldId id="477" r:id="rId163"/>
    <p:sldId id="483" r:id="rId164"/>
    <p:sldId id="484" r:id="rId165"/>
    <p:sldId id="485" r:id="rId166"/>
    <p:sldId id="487" r:id="rId167"/>
    <p:sldId id="488" r:id="rId168"/>
    <p:sldId id="489" r:id="rId169"/>
    <p:sldId id="491" r:id="rId170"/>
    <p:sldId id="492" r:id="rId171"/>
    <p:sldId id="493" r:id="rId172"/>
    <p:sldId id="494" r:id="rId173"/>
    <p:sldId id="495" r:id="rId174"/>
    <p:sldId id="496" r:id="rId175"/>
    <p:sldId id="497"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2" d="100"/>
          <a:sy n="82"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D5A0-0EA6-436A-A2D3-C02952C4EF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D59EA-7538-4BEE-8387-1CFFDBB5A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D7A0B7-3795-4723-9090-AF03968208F9}"/>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5" name="Footer Placeholder 4">
            <a:extLst>
              <a:ext uri="{FF2B5EF4-FFF2-40B4-BE49-F238E27FC236}">
                <a16:creationId xmlns:a16="http://schemas.microsoft.com/office/drawing/2014/main" id="{D424667C-BBE6-43AD-BAFD-0DD89FBFA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AA209-2C6A-4615-AF41-81A9CC30067E}"/>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2098221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AACE-C050-42F4-8594-69FF957E01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818252-CE27-47C5-B8A0-14C365557B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2D7921-E79D-461F-9FC3-3579E695B36B}"/>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5" name="Footer Placeholder 4">
            <a:extLst>
              <a:ext uri="{FF2B5EF4-FFF2-40B4-BE49-F238E27FC236}">
                <a16:creationId xmlns:a16="http://schemas.microsoft.com/office/drawing/2014/main" id="{48461A30-8C8A-4550-A62D-7E740AE5F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ACDDB-2D47-4560-81CC-E974FD6A34EE}"/>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382874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4A70B3-0CC4-4022-AF03-1BA00CFBAF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629FFE-B934-4621-97E6-F3889E00CE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8D54C-A6F6-407B-A373-E70050ABEEE0}"/>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5" name="Footer Placeholder 4">
            <a:extLst>
              <a:ext uri="{FF2B5EF4-FFF2-40B4-BE49-F238E27FC236}">
                <a16:creationId xmlns:a16="http://schemas.microsoft.com/office/drawing/2014/main" id="{E8695010-E18D-4C45-8B3B-4F9C43BDD3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22F8B-FB42-4B86-802D-7B5345E924FB}"/>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2693203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C7E1-8170-47FC-B006-B0C26154CA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0CB874-9CDB-476F-975C-DCE9346F75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81344-07EE-48E8-A2C4-E7849C496D68}"/>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5" name="Footer Placeholder 4">
            <a:extLst>
              <a:ext uri="{FF2B5EF4-FFF2-40B4-BE49-F238E27FC236}">
                <a16:creationId xmlns:a16="http://schemas.microsoft.com/office/drawing/2014/main" id="{177D310D-6178-4556-994B-C94214D60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C4741-CB99-403F-AACD-E2F346123742}"/>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109227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0746-BEA8-4EEB-BF5A-0070891E11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88CE67-28B7-427C-9DE0-D57091506B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EF4B6F-0B34-410E-9811-5C8DE916A405}"/>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5" name="Footer Placeholder 4">
            <a:extLst>
              <a:ext uri="{FF2B5EF4-FFF2-40B4-BE49-F238E27FC236}">
                <a16:creationId xmlns:a16="http://schemas.microsoft.com/office/drawing/2014/main" id="{69CC8821-A854-4A84-9E31-246312CE8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FEAC3-0CF5-4B26-B86D-27433CAB7E28}"/>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2195193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DAA6-2F23-4546-9505-25EC3037E8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9D9D9-8D87-4710-A51F-970B05263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AC6BDF-7B88-46FB-8794-EC161CAE39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A59653-472D-473B-B11F-DF477C96B12F}"/>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6" name="Footer Placeholder 5">
            <a:extLst>
              <a:ext uri="{FF2B5EF4-FFF2-40B4-BE49-F238E27FC236}">
                <a16:creationId xmlns:a16="http://schemas.microsoft.com/office/drawing/2014/main" id="{16FE449F-3006-451A-8399-3B831B0ED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578DB-8DF3-417B-B1CB-DB6546FCC02F}"/>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369311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0A3E-E532-45FB-AE3B-7B62FBD1B5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F1E681-F495-4219-8A5E-44F435E8D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79489E-3FB4-4970-BD5B-32F8432155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411018-23FE-4067-8DD1-038B8EBC2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BC6C49-B6FB-4B66-B1DF-8D90F7E2E1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BCAC6D-EB02-46F4-B58D-C13C39F80766}"/>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8" name="Footer Placeholder 7">
            <a:extLst>
              <a:ext uri="{FF2B5EF4-FFF2-40B4-BE49-F238E27FC236}">
                <a16:creationId xmlns:a16="http://schemas.microsoft.com/office/drawing/2014/main" id="{31B48ABC-C43E-4039-B744-5014E5A429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383BA7-72AE-4907-B921-27B02F988A06}"/>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253987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A0F6-C912-4A00-A12F-E879C34F6D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2832AD-4306-4E49-BA2F-0BFD01A62CD5}"/>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4" name="Footer Placeholder 3">
            <a:extLst>
              <a:ext uri="{FF2B5EF4-FFF2-40B4-BE49-F238E27FC236}">
                <a16:creationId xmlns:a16="http://schemas.microsoft.com/office/drawing/2014/main" id="{1B74D609-D303-40EF-83E0-3F57F89465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6F71E4-8CE2-4DBD-8F0D-FCA10781B01D}"/>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1670056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E99DD-4AE0-49E0-BB9A-9D9410577E77}"/>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3" name="Footer Placeholder 2">
            <a:extLst>
              <a:ext uri="{FF2B5EF4-FFF2-40B4-BE49-F238E27FC236}">
                <a16:creationId xmlns:a16="http://schemas.microsoft.com/office/drawing/2014/main" id="{47E7E3F2-66BD-4042-9881-2CEEBAA68E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B4389-4B95-4117-8C66-FDBB8C7F41BC}"/>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3352635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69F9-0662-4709-914E-6EC7615FA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718EA0-2521-4E6E-819D-8BDB955C1C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7D00BF-3037-497F-AAF4-E8C2FAFB4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357777-D5F0-4AA1-93FF-D44EF7B7A7A7}"/>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6" name="Footer Placeholder 5">
            <a:extLst>
              <a:ext uri="{FF2B5EF4-FFF2-40B4-BE49-F238E27FC236}">
                <a16:creationId xmlns:a16="http://schemas.microsoft.com/office/drawing/2014/main" id="{92CA7D7E-9618-4715-ABDE-6D2EEFBAAE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734DCD-4BDF-4291-B5B2-B11A67569555}"/>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563247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A673-7B18-4D77-A978-B46CB1CA43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B5CCA0-1375-4012-875E-1CE9D9A185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887947-7F20-4E4A-9D7F-F51A87582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62665D-71EB-4561-A582-1EAE06E90486}"/>
              </a:ext>
            </a:extLst>
          </p:cNvPr>
          <p:cNvSpPr>
            <a:spLocks noGrp="1"/>
          </p:cNvSpPr>
          <p:nvPr>
            <p:ph type="dt" sz="half" idx="10"/>
          </p:nvPr>
        </p:nvSpPr>
        <p:spPr/>
        <p:txBody>
          <a:bodyPr/>
          <a:lstStyle/>
          <a:p>
            <a:fld id="{2786E7CC-F2DD-4CEE-9438-301157C87BA2}" type="datetimeFigureOut">
              <a:rPr lang="en-US" smtClean="0"/>
              <a:t>09-Mar-20</a:t>
            </a:fld>
            <a:endParaRPr lang="en-US"/>
          </a:p>
        </p:txBody>
      </p:sp>
      <p:sp>
        <p:nvSpPr>
          <p:cNvPr id="6" name="Footer Placeholder 5">
            <a:extLst>
              <a:ext uri="{FF2B5EF4-FFF2-40B4-BE49-F238E27FC236}">
                <a16:creationId xmlns:a16="http://schemas.microsoft.com/office/drawing/2014/main" id="{089724BC-5E50-495D-8B60-49D0F0129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31640B-C539-4504-8094-4F0DB9184147}"/>
              </a:ext>
            </a:extLst>
          </p:cNvPr>
          <p:cNvSpPr>
            <a:spLocks noGrp="1"/>
          </p:cNvSpPr>
          <p:nvPr>
            <p:ph type="sldNum" sz="quarter" idx="12"/>
          </p:nvPr>
        </p:nvSpPr>
        <p:spPr/>
        <p:txBody>
          <a:bodyPr/>
          <a:lstStyle/>
          <a:p>
            <a:fld id="{4C5CE60D-AC5D-4891-AE9F-62C01CFD7759}" type="slidenum">
              <a:rPr lang="en-US" smtClean="0"/>
              <a:t>‹#›</a:t>
            </a:fld>
            <a:endParaRPr lang="en-US"/>
          </a:p>
        </p:txBody>
      </p:sp>
    </p:spTree>
    <p:extLst>
      <p:ext uri="{BB962C8B-B14F-4D97-AF65-F5344CB8AC3E}">
        <p14:creationId xmlns:p14="http://schemas.microsoft.com/office/powerpoint/2010/main" val="207306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36388A-B4FD-48E0-BD23-A47A953320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5070D3-B1C0-43FC-B967-7B8FB35857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52B65-10A9-49E7-B472-26A9DC666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86E7CC-F2DD-4CEE-9438-301157C87BA2}" type="datetimeFigureOut">
              <a:rPr lang="en-US" smtClean="0"/>
              <a:t>09-Mar-20</a:t>
            </a:fld>
            <a:endParaRPr lang="en-US"/>
          </a:p>
        </p:txBody>
      </p:sp>
      <p:sp>
        <p:nvSpPr>
          <p:cNvPr id="5" name="Footer Placeholder 4">
            <a:extLst>
              <a:ext uri="{FF2B5EF4-FFF2-40B4-BE49-F238E27FC236}">
                <a16:creationId xmlns:a16="http://schemas.microsoft.com/office/drawing/2014/main" id="{2D1A63A8-6276-4110-8510-39715A9346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E7DE23-65C9-4A2D-BBA1-6A1C0DA5BD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5CE60D-AC5D-4891-AE9F-62C01CFD7759}" type="slidenum">
              <a:rPr lang="en-US" smtClean="0"/>
              <a:t>‹#›</a:t>
            </a:fld>
            <a:endParaRPr lang="en-US"/>
          </a:p>
        </p:txBody>
      </p:sp>
    </p:spTree>
    <p:extLst>
      <p:ext uri="{BB962C8B-B14F-4D97-AF65-F5344CB8AC3E}">
        <p14:creationId xmlns:p14="http://schemas.microsoft.com/office/powerpoint/2010/main" val="3481358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934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Peoples of Bengal</a:t>
            </a:r>
            <a:br>
              <a:rPr lang="en-US" dirty="0"/>
            </a:br>
            <a:r>
              <a:rPr lang="en-US" sz="2400" dirty="0"/>
              <a:t>Anthropological Background</a:t>
            </a:r>
          </a:p>
        </p:txBody>
      </p:sp>
      <p:sp>
        <p:nvSpPr>
          <p:cNvPr id="3" name="Content Placeholder 2"/>
          <p:cNvSpPr>
            <a:spLocks noGrp="1"/>
          </p:cNvSpPr>
          <p:nvPr>
            <p:ph idx="1"/>
          </p:nvPr>
        </p:nvSpPr>
        <p:spPr/>
        <p:txBody>
          <a:bodyPr>
            <a:normAutofit/>
          </a:bodyPr>
          <a:lstStyle/>
          <a:p>
            <a:pPr marL="0" indent="0">
              <a:buNone/>
            </a:pPr>
            <a:r>
              <a:rPr lang="en-US" sz="2200" dirty="0">
                <a:latin typeface="Arial" panose="020B0604020202020204" pitchFamily="34" charset="0"/>
                <a:cs typeface="Arial" panose="020B0604020202020204" pitchFamily="34" charset="0"/>
              </a:rPr>
              <a:t>The anthropological background of Bengali people rooted down in two distinctive groups(based on the ethnic language)-</a:t>
            </a:r>
          </a:p>
          <a:p>
            <a:r>
              <a:rPr lang="en-US" sz="2200" b="1" dirty="0">
                <a:latin typeface="Arial" panose="020B0604020202020204" pitchFamily="34" charset="0"/>
                <a:cs typeface="Arial" panose="020B0604020202020204" pitchFamily="34" charset="0"/>
              </a:rPr>
              <a:t>Dravidians:</a:t>
            </a:r>
            <a:r>
              <a:rPr lang="en-US" sz="2200" dirty="0">
                <a:latin typeface="Arial" panose="020B0604020202020204" pitchFamily="34" charset="0"/>
                <a:cs typeface="Arial" panose="020B0604020202020204" pitchFamily="34" charset="0"/>
              </a:rPr>
              <a:t> Some scholars assume that people came and settled in Bengal (Bangladesh, West Bengal) ten thousand or more years ago. Those people were the non-Aryan ethnic groups – </a:t>
            </a:r>
            <a:r>
              <a:rPr lang="en-US" sz="2200" dirty="0" err="1">
                <a:latin typeface="Arial" panose="020B0604020202020204" pitchFamily="34" charset="0"/>
                <a:cs typeface="Arial" panose="020B0604020202020204" pitchFamily="34" charset="0"/>
              </a:rPr>
              <a:t>Nisadas</a:t>
            </a:r>
            <a:r>
              <a:rPr lang="en-US" sz="2200" dirty="0">
                <a:latin typeface="Arial" panose="020B0604020202020204" pitchFamily="34" charset="0"/>
                <a:cs typeface="Arial" panose="020B0604020202020204" pitchFamily="34" charset="0"/>
              </a:rPr>
              <a:t> or Austro-</a:t>
            </a:r>
            <a:r>
              <a:rPr lang="en-US" sz="2200" dirty="0" err="1">
                <a:latin typeface="Arial" panose="020B0604020202020204" pitchFamily="34" charset="0"/>
                <a:cs typeface="Arial" panose="020B0604020202020204" pitchFamily="34" charset="0"/>
              </a:rPr>
              <a:t>Asiatics</a:t>
            </a:r>
            <a:r>
              <a:rPr lang="en-US" sz="2200" dirty="0">
                <a:latin typeface="Arial" panose="020B0604020202020204" pitchFamily="34" charset="0"/>
                <a:cs typeface="Arial" panose="020B0604020202020204" pitchFamily="34" charset="0"/>
              </a:rPr>
              <a:t> or </a:t>
            </a:r>
            <a:r>
              <a:rPr lang="en-US" sz="2200" dirty="0" err="1">
                <a:latin typeface="Arial" panose="020B0604020202020204" pitchFamily="34" charset="0"/>
                <a:cs typeface="Arial" panose="020B0604020202020204" pitchFamily="34" charset="0"/>
              </a:rPr>
              <a:t>Austric</a:t>
            </a:r>
            <a:r>
              <a:rPr lang="en-US" sz="2200" dirty="0">
                <a:latin typeface="Arial" panose="020B0604020202020204" pitchFamily="34" charset="0"/>
                <a:cs typeface="Arial" panose="020B0604020202020204" pitchFamily="34" charset="0"/>
              </a:rPr>
              <a:t> who are now represented by the peoples known as Kola, Bhil, </a:t>
            </a:r>
            <a:r>
              <a:rPr lang="en-US" sz="2200" dirty="0" err="1">
                <a:latin typeface="Arial" panose="020B0604020202020204" pitchFamily="34" charset="0"/>
                <a:cs typeface="Arial" panose="020B0604020202020204" pitchFamily="34" charset="0"/>
              </a:rPr>
              <a:t>Santal</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Shabara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Pulinda</a:t>
            </a:r>
            <a:r>
              <a:rPr lang="en-US" sz="2200" dirty="0">
                <a:latin typeface="Arial" panose="020B0604020202020204" pitchFamily="34" charset="0"/>
                <a:cs typeface="Arial" panose="020B0604020202020204" pitchFamily="34" charset="0"/>
              </a:rPr>
              <a:t> etc. Different groups of people settled in different areas in Bengal and the name of the areas were associated with the groups settled in that area. There were 16 ancient </a:t>
            </a:r>
            <a:r>
              <a:rPr lang="en-US" sz="2200" dirty="0" err="1">
                <a:latin typeface="Arial" panose="020B0604020202020204" pitchFamily="34" charset="0"/>
                <a:cs typeface="Arial" panose="020B0604020202020204" pitchFamily="34" charset="0"/>
              </a:rPr>
              <a:t>Janapadas</a:t>
            </a:r>
            <a:r>
              <a:rPr lang="en-US" sz="2200" dirty="0">
                <a:latin typeface="Arial" panose="020B0604020202020204" pitchFamily="34" charset="0"/>
                <a:cs typeface="Arial" panose="020B0604020202020204" pitchFamily="34" charset="0"/>
              </a:rPr>
              <a:t>, such as:  </a:t>
            </a:r>
            <a:r>
              <a:rPr lang="en-US" sz="2200" dirty="0" err="1">
                <a:latin typeface="Arial" panose="020B0604020202020204" pitchFamily="34" charset="0"/>
                <a:cs typeface="Arial" panose="020B0604020202020204" pitchFamily="34" charset="0"/>
              </a:rPr>
              <a:t>Vanga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Pundra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Radha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Gauda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Harikela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Samatata</a:t>
            </a:r>
            <a:r>
              <a:rPr lang="en-US" sz="2200" dirty="0">
                <a:latin typeface="Arial" panose="020B0604020202020204" pitchFamily="34" charset="0"/>
                <a:cs typeface="Arial" panose="020B0604020202020204" pitchFamily="34" charset="0"/>
              </a:rPr>
              <a:t>, Magadha etc. These people altogether described as Dravidians. </a:t>
            </a:r>
          </a:p>
        </p:txBody>
      </p:sp>
    </p:spTree>
    <p:extLst>
      <p:ext uri="{BB962C8B-B14F-4D97-AF65-F5344CB8AC3E}">
        <p14:creationId xmlns:p14="http://schemas.microsoft.com/office/powerpoint/2010/main" val="35847621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91064"/>
            <a:ext cx="8879968" cy="6666936"/>
          </a:xfrm>
        </p:spPr>
      </p:pic>
    </p:spTree>
    <p:extLst>
      <p:ext uri="{BB962C8B-B14F-4D97-AF65-F5344CB8AC3E}">
        <p14:creationId xmlns:p14="http://schemas.microsoft.com/office/powerpoint/2010/main" val="17794103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
            <a:ext cx="9210062" cy="6914765"/>
          </a:xfrm>
        </p:spPr>
      </p:pic>
    </p:spTree>
    <p:extLst>
      <p:ext uri="{BB962C8B-B14F-4D97-AF65-F5344CB8AC3E}">
        <p14:creationId xmlns:p14="http://schemas.microsoft.com/office/powerpoint/2010/main" val="25560671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0926" y="102563"/>
            <a:ext cx="9007074" cy="6762365"/>
          </a:xfrm>
        </p:spPr>
      </p:pic>
    </p:spTree>
    <p:extLst>
      <p:ext uri="{BB962C8B-B14F-4D97-AF65-F5344CB8AC3E}">
        <p14:creationId xmlns:p14="http://schemas.microsoft.com/office/powerpoint/2010/main" val="14565503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52400"/>
            <a:ext cx="8702274" cy="6533526"/>
          </a:xfrm>
        </p:spPr>
      </p:pic>
    </p:spTree>
    <p:extLst>
      <p:ext uri="{BB962C8B-B14F-4D97-AF65-F5344CB8AC3E}">
        <p14:creationId xmlns:p14="http://schemas.microsoft.com/office/powerpoint/2010/main" val="28264756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228601"/>
            <a:ext cx="8534400" cy="6407489"/>
          </a:xfrm>
        </p:spPr>
      </p:pic>
    </p:spTree>
    <p:extLst>
      <p:ext uri="{BB962C8B-B14F-4D97-AF65-F5344CB8AC3E}">
        <p14:creationId xmlns:p14="http://schemas.microsoft.com/office/powerpoint/2010/main" val="15439869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219271"/>
            <a:ext cx="8534400" cy="6407489"/>
          </a:xfrm>
        </p:spPr>
      </p:pic>
    </p:spTree>
    <p:extLst>
      <p:ext uri="{BB962C8B-B14F-4D97-AF65-F5344CB8AC3E}">
        <p14:creationId xmlns:p14="http://schemas.microsoft.com/office/powerpoint/2010/main" val="25900432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28601"/>
            <a:ext cx="8382000" cy="6293069"/>
          </a:xfrm>
        </p:spPr>
      </p:pic>
    </p:spTree>
    <p:extLst>
      <p:ext uri="{BB962C8B-B14F-4D97-AF65-F5344CB8AC3E}">
        <p14:creationId xmlns:p14="http://schemas.microsoft.com/office/powerpoint/2010/main" val="2350148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228600"/>
            <a:ext cx="8382000" cy="6293069"/>
          </a:xfrm>
        </p:spPr>
      </p:pic>
    </p:spTree>
    <p:extLst>
      <p:ext uri="{BB962C8B-B14F-4D97-AF65-F5344CB8AC3E}">
        <p14:creationId xmlns:p14="http://schemas.microsoft.com/office/powerpoint/2010/main" val="18279037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304801"/>
            <a:ext cx="8382000" cy="6293069"/>
          </a:xfrm>
        </p:spPr>
      </p:pic>
    </p:spTree>
    <p:extLst>
      <p:ext uri="{BB962C8B-B14F-4D97-AF65-F5344CB8AC3E}">
        <p14:creationId xmlns:p14="http://schemas.microsoft.com/office/powerpoint/2010/main" val="37710121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228600"/>
            <a:ext cx="8915400" cy="6331050"/>
          </a:xfrm>
        </p:spPr>
      </p:pic>
    </p:spTree>
    <p:extLst>
      <p:ext uri="{BB962C8B-B14F-4D97-AF65-F5344CB8AC3E}">
        <p14:creationId xmlns:p14="http://schemas.microsoft.com/office/powerpoint/2010/main" val="182507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Peoples of Bengal</a:t>
            </a:r>
            <a:br>
              <a:rPr lang="en-US" sz="4000" dirty="0"/>
            </a:br>
            <a:r>
              <a:rPr lang="en-US" sz="2400" dirty="0"/>
              <a:t>Anthropological Background</a:t>
            </a:r>
          </a:p>
        </p:txBody>
      </p:sp>
      <p:sp>
        <p:nvSpPr>
          <p:cNvPr id="3" name="Content Placeholder 2"/>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Aryans: </a:t>
            </a:r>
            <a:r>
              <a:rPr lang="en-US" sz="2200" dirty="0">
                <a:latin typeface="Arial" panose="020B0604020202020204" pitchFamily="34" charset="0"/>
                <a:cs typeface="Arial" panose="020B0604020202020204" pitchFamily="34" charset="0"/>
              </a:rPr>
              <a:t>It is very difficult to say about the time of arrival of </a:t>
            </a:r>
            <a:r>
              <a:rPr lang="en-US" sz="2200" b="1" dirty="0">
                <a:latin typeface="Arial" panose="020B0604020202020204" pitchFamily="34" charset="0"/>
                <a:cs typeface="Arial" panose="020B0604020202020204" pitchFamily="34" charset="0"/>
              </a:rPr>
              <a:t>Aryans</a:t>
            </a:r>
            <a:r>
              <a:rPr lang="en-US" sz="2200" dirty="0">
                <a:latin typeface="Arial" panose="020B0604020202020204" pitchFamily="34" charset="0"/>
                <a:cs typeface="Arial" panose="020B0604020202020204" pitchFamily="34" charset="0"/>
              </a:rPr>
              <a:t> and their expansion in Bengal, but it can be said that though the Aryans entered Indian sub-continent nearly three thousand five hundred years (1500B.C.),They came to Bangla very late, probably about 5th century B.C. The Aryans entered Bengal as fighters, traders and preachers of religion. As a result a new force was introduced in Bengal. The Aryan language, religion, social practices and other elements of culture was establish. The non Vedic language disappeared and the </a:t>
            </a:r>
            <a:r>
              <a:rPr lang="en-US" sz="2200" dirty="0" err="1">
                <a:latin typeface="Arial" panose="020B0604020202020204" pitchFamily="34" charset="0"/>
                <a:cs typeface="Arial" panose="020B0604020202020204" pitchFamily="34" charset="0"/>
              </a:rPr>
              <a:t>vedic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puranic</a:t>
            </a:r>
            <a:r>
              <a:rPr lang="en-US" sz="2200" dirty="0">
                <a:latin typeface="Arial" panose="020B0604020202020204" pitchFamily="34" charset="0"/>
                <a:cs typeface="Arial" panose="020B0604020202020204" pitchFamily="34" charset="0"/>
              </a:rPr>
              <a:t> religion, </a:t>
            </a:r>
            <a:r>
              <a:rPr lang="en-US" sz="2200" dirty="0" err="1">
                <a:latin typeface="Arial" panose="020B0604020202020204" pitchFamily="34" charset="0"/>
                <a:cs typeface="Arial" panose="020B0604020202020204" pitchFamily="34" charset="0"/>
              </a:rPr>
              <a:t>buddhism</a:t>
            </a:r>
            <a:r>
              <a:rPr lang="en-US" sz="2200" dirty="0">
                <a:latin typeface="Arial" panose="020B0604020202020204" pitchFamily="34" charset="0"/>
                <a:cs typeface="Arial" panose="020B0604020202020204" pitchFamily="34" charset="0"/>
              </a:rPr>
              <a:t> and </a:t>
            </a:r>
            <a:r>
              <a:rPr lang="en-US" sz="2200" dirty="0" err="1">
                <a:latin typeface="Arial" panose="020B0604020202020204" pitchFamily="34" charset="0"/>
                <a:cs typeface="Arial" panose="020B0604020202020204" pitchFamily="34" charset="0"/>
              </a:rPr>
              <a:t>jainism</a:t>
            </a:r>
            <a:r>
              <a:rPr lang="en-US" sz="2200" dirty="0">
                <a:latin typeface="Arial" panose="020B0604020202020204" pitchFamily="34" charset="0"/>
                <a:cs typeface="Arial" panose="020B0604020202020204" pitchFamily="34" charset="0"/>
              </a:rPr>
              <a:t> spread in Bengal. The extension of Gupta empire confirmed this process of the establishment of </a:t>
            </a:r>
            <a:r>
              <a:rPr lang="en-US" sz="2200" dirty="0" err="1">
                <a:latin typeface="Arial" panose="020B0604020202020204" pitchFamily="34" charset="0"/>
                <a:cs typeface="Arial" panose="020B0604020202020204" pitchFamily="34" charset="0"/>
              </a:rPr>
              <a:t>aryanism</a:t>
            </a:r>
            <a:r>
              <a:rPr lang="en-US" sz="2200" dirty="0">
                <a:latin typeface="Arial" panose="020B0604020202020204" pitchFamily="34" charset="0"/>
                <a:cs typeface="Arial" panose="020B0604020202020204" pitchFamily="34" charset="0"/>
              </a:rPr>
              <a:t> in Bengal.</a:t>
            </a:r>
          </a:p>
        </p:txBody>
      </p:sp>
    </p:spTree>
    <p:extLst>
      <p:ext uri="{BB962C8B-B14F-4D97-AF65-F5344CB8AC3E}">
        <p14:creationId xmlns:p14="http://schemas.microsoft.com/office/powerpoint/2010/main" val="6927915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228600"/>
            <a:ext cx="8305800" cy="6388260"/>
          </a:xfrm>
        </p:spPr>
      </p:pic>
    </p:spTree>
    <p:extLst>
      <p:ext uri="{BB962C8B-B14F-4D97-AF65-F5344CB8AC3E}">
        <p14:creationId xmlns:p14="http://schemas.microsoft.com/office/powerpoint/2010/main" val="35627755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228600"/>
            <a:ext cx="8610600" cy="6464698"/>
          </a:xfrm>
        </p:spPr>
      </p:pic>
    </p:spTree>
    <p:extLst>
      <p:ext uri="{BB962C8B-B14F-4D97-AF65-F5344CB8AC3E}">
        <p14:creationId xmlns:p14="http://schemas.microsoft.com/office/powerpoint/2010/main" val="417368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4218" y="263280"/>
            <a:ext cx="8783782" cy="6594720"/>
          </a:xfrm>
        </p:spPr>
      </p:pic>
    </p:spTree>
    <p:extLst>
      <p:ext uri="{BB962C8B-B14F-4D97-AF65-F5344CB8AC3E}">
        <p14:creationId xmlns:p14="http://schemas.microsoft.com/office/powerpoint/2010/main" val="12482645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52400"/>
            <a:ext cx="8610600" cy="6464698"/>
          </a:xfrm>
        </p:spPr>
      </p:pic>
    </p:spTree>
    <p:extLst>
      <p:ext uri="{BB962C8B-B14F-4D97-AF65-F5344CB8AC3E}">
        <p14:creationId xmlns:p14="http://schemas.microsoft.com/office/powerpoint/2010/main" val="42230393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8032" y="197991"/>
            <a:ext cx="8879968" cy="6666936"/>
          </a:xfrm>
        </p:spPr>
      </p:pic>
    </p:spTree>
    <p:extLst>
      <p:ext uri="{BB962C8B-B14F-4D97-AF65-F5344CB8AC3E}">
        <p14:creationId xmlns:p14="http://schemas.microsoft.com/office/powerpoint/2010/main" val="15848353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4886" y="0"/>
            <a:ext cx="8728479" cy="6553200"/>
          </a:xfrm>
        </p:spPr>
      </p:pic>
    </p:spTree>
    <p:extLst>
      <p:ext uri="{BB962C8B-B14F-4D97-AF65-F5344CB8AC3E}">
        <p14:creationId xmlns:p14="http://schemas.microsoft.com/office/powerpoint/2010/main" val="18335657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1709" y="20783"/>
            <a:ext cx="8854674" cy="6647945"/>
          </a:xfrm>
        </p:spPr>
      </p:pic>
    </p:spTree>
    <p:extLst>
      <p:ext uri="{BB962C8B-B14F-4D97-AF65-F5344CB8AC3E}">
        <p14:creationId xmlns:p14="http://schemas.microsoft.com/office/powerpoint/2010/main" val="1566609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0146" y="152400"/>
            <a:ext cx="9106775" cy="6837218"/>
          </a:xfrm>
        </p:spPr>
      </p:pic>
    </p:spTree>
    <p:extLst>
      <p:ext uri="{BB962C8B-B14F-4D97-AF65-F5344CB8AC3E}">
        <p14:creationId xmlns:p14="http://schemas.microsoft.com/office/powerpoint/2010/main" val="2894638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233472"/>
            <a:ext cx="8686800" cy="6624528"/>
          </a:xfrm>
        </p:spPr>
      </p:pic>
    </p:spTree>
    <p:extLst>
      <p:ext uri="{BB962C8B-B14F-4D97-AF65-F5344CB8AC3E}">
        <p14:creationId xmlns:p14="http://schemas.microsoft.com/office/powerpoint/2010/main" val="30475005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5720" y="152400"/>
            <a:ext cx="9052280" cy="6929476"/>
          </a:xfrm>
        </p:spPr>
      </p:pic>
    </p:spTree>
    <p:extLst>
      <p:ext uri="{BB962C8B-B14F-4D97-AF65-F5344CB8AC3E}">
        <p14:creationId xmlns:p14="http://schemas.microsoft.com/office/powerpoint/2010/main" val="369111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968991"/>
          </a:xfrm>
        </p:spPr>
        <p:txBody>
          <a:bodyPr>
            <a:normAutofit/>
          </a:bodyPr>
          <a:lstStyle/>
          <a:p>
            <a:r>
              <a:rPr lang="en-US" altLang="en-US" sz="3200" b="1" cap="none" dirty="0">
                <a:solidFill>
                  <a:srgbClr val="FF0000"/>
                </a:solidFill>
                <a:latin typeface="Times New Roman" panose="02020603050405020304" pitchFamily="18" charset="0"/>
                <a:cs typeface="Times New Roman" panose="02020603050405020304" pitchFamily="18" charset="0"/>
              </a:rPr>
              <a:t>Background of the People:</a:t>
            </a:r>
            <a:endParaRPr lang="en-US" sz="3200" dirty="0"/>
          </a:p>
        </p:txBody>
      </p:sp>
      <p:graphicFrame>
        <p:nvGraphicFramePr>
          <p:cNvPr id="9" name="Content Placeholder 8"/>
          <p:cNvGraphicFramePr>
            <a:graphicFrameLocks noGrp="1"/>
          </p:cNvGraphicFramePr>
          <p:nvPr>
            <p:ph idx="1"/>
          </p:nvPr>
        </p:nvGraphicFramePr>
        <p:xfrm>
          <a:off x="759655" y="3505059"/>
          <a:ext cx="5486399" cy="2864349"/>
        </p:xfrm>
        <a:graphic>
          <a:graphicData uri="http://schemas.openxmlformats.org/drawingml/2006/table">
            <a:tbl>
              <a:tblPr firstRow="1" firstCol="1" bandRow="1"/>
              <a:tblGrid>
                <a:gridCol w="2525389">
                  <a:extLst>
                    <a:ext uri="{9D8B030D-6E8A-4147-A177-3AD203B41FA5}">
                      <a16:colId xmlns:a16="http://schemas.microsoft.com/office/drawing/2014/main" val="20000"/>
                    </a:ext>
                  </a:extLst>
                </a:gridCol>
                <a:gridCol w="2961010">
                  <a:extLst>
                    <a:ext uri="{9D8B030D-6E8A-4147-A177-3AD203B41FA5}">
                      <a16:colId xmlns:a16="http://schemas.microsoft.com/office/drawing/2014/main" val="20001"/>
                    </a:ext>
                  </a:extLst>
                </a:gridCol>
              </a:tblGrid>
              <a:tr h="923700">
                <a:tc>
                  <a:txBody>
                    <a:bodyPr/>
                    <a:lstStyle/>
                    <a:p>
                      <a:pPr>
                        <a:lnSpc>
                          <a:spcPct val="115000"/>
                        </a:lnSpc>
                        <a:spcAft>
                          <a:spcPts val="0"/>
                        </a:spcAft>
                      </a:pPr>
                      <a:r>
                        <a:rPr lang="en-US" sz="1800" dirty="0">
                          <a:solidFill>
                            <a:srgbClr val="1D2129"/>
                          </a:solidFill>
                          <a:effectLst/>
                          <a:latin typeface="helvetica" panose="020B0604020202020204" pitchFamily="34" charset="0"/>
                        </a:rPr>
                        <a:t>Skin color</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White</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4667">
                <a:tc>
                  <a:txBody>
                    <a:bodyPr/>
                    <a:lstStyle/>
                    <a:p>
                      <a:pPr>
                        <a:lnSpc>
                          <a:spcPct val="115000"/>
                        </a:lnSpc>
                        <a:spcAft>
                          <a:spcPts val="0"/>
                        </a:spcAft>
                      </a:pPr>
                      <a:r>
                        <a:rPr lang="en-US" sz="1800" dirty="0">
                          <a:solidFill>
                            <a:srgbClr val="1D2129"/>
                          </a:solidFill>
                          <a:effectLst/>
                          <a:latin typeface="helvetica" panose="020B0604020202020204" pitchFamily="34" charset="0"/>
                        </a:rPr>
                        <a:t>Nose</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Narrow and pointed</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3482">
                <a:tc>
                  <a:txBody>
                    <a:bodyPr/>
                    <a:lstStyle/>
                    <a:p>
                      <a:pPr>
                        <a:lnSpc>
                          <a:spcPct val="115000"/>
                        </a:lnSpc>
                        <a:spcAft>
                          <a:spcPts val="0"/>
                        </a:spcAft>
                      </a:pPr>
                      <a:r>
                        <a:rPr lang="en-US" sz="1800" dirty="0">
                          <a:solidFill>
                            <a:srgbClr val="1D2129"/>
                          </a:solidFill>
                          <a:effectLst/>
                          <a:latin typeface="helvetica" panose="020B0604020202020204" pitchFamily="34" charset="0"/>
                        </a:rPr>
                        <a:t>Lip </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Thin </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5000">
                <a:tc>
                  <a:txBody>
                    <a:bodyPr/>
                    <a:lstStyle/>
                    <a:p>
                      <a:pPr>
                        <a:lnSpc>
                          <a:spcPct val="115000"/>
                        </a:lnSpc>
                        <a:spcAft>
                          <a:spcPts val="0"/>
                        </a:spcAft>
                      </a:pPr>
                      <a:r>
                        <a:rPr lang="en-US" sz="1800" dirty="0">
                          <a:solidFill>
                            <a:srgbClr val="1D2129"/>
                          </a:solidFill>
                          <a:effectLst/>
                          <a:latin typeface="helvetica" panose="020B0604020202020204" pitchFamily="34" charset="0"/>
                        </a:rPr>
                        <a:t>Stature and cephalic index</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Extremely varied</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7500">
                <a:tc gridSpan="2">
                  <a:txBody>
                    <a:bodyPr/>
                    <a:lstStyle/>
                    <a:p>
                      <a:pPr>
                        <a:lnSpc>
                          <a:spcPct val="115000"/>
                        </a:lnSpc>
                        <a:spcAft>
                          <a:spcPts val="0"/>
                        </a:spcAft>
                      </a:pPr>
                      <a:r>
                        <a:rPr lang="en-US" sz="1800" b="1" dirty="0">
                          <a:solidFill>
                            <a:srgbClr val="1D2129"/>
                          </a:solidFill>
                          <a:effectLst/>
                          <a:latin typeface="helvetica" panose="020B0604020202020204" pitchFamily="34" charset="0"/>
                        </a:rPr>
                        <a:t>Nordic, Alpine, Mediterranean, Europeans etc. </a:t>
                      </a:r>
                      <a:endParaRPr lang="en-US" sz="1800" b="1"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10" name="Rectangle 2"/>
          <p:cNvSpPr>
            <a:spLocks noChangeArrowheads="1"/>
          </p:cNvSpPr>
          <p:nvPr/>
        </p:nvSpPr>
        <p:spPr bwMode="auto">
          <a:xfrm>
            <a:off x="0" y="67017"/>
            <a:ext cx="23275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633047" y="1135179"/>
            <a:ext cx="11224816" cy="2123658"/>
          </a:xfrm>
          <a:prstGeom prst="rect">
            <a:avLst/>
          </a:prstGeom>
        </p:spPr>
        <p:txBody>
          <a:bodyPr wrap="square">
            <a:spAutoFit/>
          </a:bodyPr>
          <a:lstStyle/>
          <a:p>
            <a:pPr lvl="0" eaLnBrk="0" fontAlgn="base" hangingPunct="0">
              <a:spcBef>
                <a:spcPct val="0"/>
              </a:spcBef>
              <a:spcAft>
                <a:spcPct val="0"/>
              </a:spcAft>
            </a:pPr>
            <a:r>
              <a:rPr lang="en-US" altLang="en-US" sz="2800" dirty="0">
                <a:latin typeface="Times New Roman" panose="02020603050405020304" pitchFamily="18" charset="0"/>
                <a:cs typeface="Times New Roman" panose="02020603050405020304" pitchFamily="18" charset="0"/>
              </a:rPr>
              <a:t>In order to know the anthropological background of the people of this soil, we have to analyze the ethnic or racial background of our people. So far Anthropologists have discovered four major races of mankind. They are as follows:</a:t>
            </a:r>
            <a:endParaRPr lang="en-US" altLang="en-US" sz="1200" dirty="0"/>
          </a:p>
          <a:p>
            <a:pPr lvl="0" eaLnBrk="0" fontAlgn="base" hangingPunct="0">
              <a:spcBef>
                <a:spcPct val="0"/>
              </a:spcBef>
              <a:spcAft>
                <a:spcPct val="0"/>
              </a:spcAft>
            </a:pPr>
            <a:r>
              <a:rPr lang="en-US" altLang="en-US" sz="2000" b="1" dirty="0">
                <a:latin typeface="Arial" panose="020B0604020202020204" pitchFamily="34" charset="0"/>
              </a:rPr>
              <a:t>Caucasoid   </a:t>
            </a:r>
          </a:p>
        </p:txBody>
      </p:sp>
      <p:graphicFrame>
        <p:nvGraphicFramePr>
          <p:cNvPr id="12" name="Table 11"/>
          <p:cNvGraphicFramePr>
            <a:graphicFrameLocks noGrp="1"/>
          </p:cNvGraphicFramePr>
          <p:nvPr/>
        </p:nvGraphicFramePr>
        <p:xfrm>
          <a:off x="6400800" y="3505060"/>
          <a:ext cx="5457063" cy="2864349"/>
        </p:xfrm>
        <a:graphic>
          <a:graphicData uri="http://schemas.openxmlformats.org/drawingml/2006/table">
            <a:tbl>
              <a:tblPr firstRow="1" firstCol="1" bandRow="1"/>
              <a:tblGrid>
                <a:gridCol w="2511609">
                  <a:extLst>
                    <a:ext uri="{9D8B030D-6E8A-4147-A177-3AD203B41FA5}">
                      <a16:colId xmlns:a16="http://schemas.microsoft.com/office/drawing/2014/main" val="20000"/>
                    </a:ext>
                  </a:extLst>
                </a:gridCol>
                <a:gridCol w="2945454">
                  <a:extLst>
                    <a:ext uri="{9D8B030D-6E8A-4147-A177-3AD203B41FA5}">
                      <a16:colId xmlns:a16="http://schemas.microsoft.com/office/drawing/2014/main" val="20001"/>
                    </a:ext>
                  </a:extLst>
                </a:gridCol>
              </a:tblGrid>
              <a:tr h="594371">
                <a:tc>
                  <a:txBody>
                    <a:bodyPr/>
                    <a:lstStyle/>
                    <a:p>
                      <a:pPr>
                        <a:lnSpc>
                          <a:spcPct val="115000"/>
                        </a:lnSpc>
                        <a:spcAft>
                          <a:spcPts val="0"/>
                        </a:spcAft>
                      </a:pPr>
                      <a:r>
                        <a:rPr lang="en-US" sz="1800" dirty="0">
                          <a:solidFill>
                            <a:srgbClr val="1D2129"/>
                          </a:solidFill>
                          <a:effectLst/>
                          <a:latin typeface="helvetica" panose="020B0604020202020204" pitchFamily="34" charset="0"/>
                        </a:rPr>
                        <a:t>Skin color</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a:solidFill>
                            <a:srgbClr val="1D2129"/>
                          </a:solidFill>
                          <a:effectLst/>
                          <a:latin typeface="helvetica" panose="020B0604020202020204" pitchFamily="34" charset="0"/>
                        </a:rPr>
                        <a:t>Black</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61560">
                <a:tc>
                  <a:txBody>
                    <a:bodyPr/>
                    <a:lstStyle/>
                    <a:p>
                      <a:pPr>
                        <a:lnSpc>
                          <a:spcPct val="115000"/>
                        </a:lnSpc>
                        <a:spcAft>
                          <a:spcPts val="0"/>
                        </a:spcAft>
                      </a:pPr>
                      <a:r>
                        <a:rPr lang="en-US" sz="1800" dirty="0">
                          <a:solidFill>
                            <a:srgbClr val="1D2129"/>
                          </a:solidFill>
                          <a:effectLst/>
                          <a:latin typeface="helvetica" panose="020B0604020202020204" pitchFamily="34" charset="0"/>
                        </a:rPr>
                        <a:t>Hair</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Thick and heavy</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4394">
                <a:tc>
                  <a:txBody>
                    <a:bodyPr/>
                    <a:lstStyle/>
                    <a:p>
                      <a:pPr>
                        <a:lnSpc>
                          <a:spcPct val="115000"/>
                        </a:lnSpc>
                        <a:spcAft>
                          <a:spcPts val="0"/>
                        </a:spcAft>
                      </a:pPr>
                      <a:r>
                        <a:rPr lang="en-US" sz="1800">
                          <a:solidFill>
                            <a:srgbClr val="1D2129"/>
                          </a:solidFill>
                          <a:effectLst/>
                          <a:latin typeface="helvetica" panose="020B0604020202020204" pitchFamily="34" charset="0"/>
                        </a:rPr>
                        <a:t>Brow ridge</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Pronounced</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2686">
                <a:tc>
                  <a:txBody>
                    <a:bodyPr/>
                    <a:lstStyle/>
                    <a:p>
                      <a:pPr>
                        <a:lnSpc>
                          <a:spcPct val="115000"/>
                        </a:lnSpc>
                        <a:spcAft>
                          <a:spcPts val="0"/>
                        </a:spcAft>
                      </a:pPr>
                      <a:r>
                        <a:rPr lang="en-US" sz="1800">
                          <a:solidFill>
                            <a:srgbClr val="1D2129"/>
                          </a:solidFill>
                          <a:effectLst/>
                          <a:latin typeface="helvetica" panose="020B0604020202020204" pitchFamily="34" charset="0"/>
                        </a:rPr>
                        <a:t>Arms &amp; Legs </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Long and spindly</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1338">
                <a:tc gridSpan="2">
                  <a:txBody>
                    <a:bodyPr/>
                    <a:lstStyle/>
                    <a:p>
                      <a:pPr>
                        <a:lnSpc>
                          <a:spcPct val="115000"/>
                        </a:lnSpc>
                        <a:spcAft>
                          <a:spcPts val="0"/>
                        </a:spcAft>
                      </a:pPr>
                      <a:r>
                        <a:rPr lang="en-US" sz="1800" b="1" dirty="0">
                          <a:solidFill>
                            <a:srgbClr val="1D2129"/>
                          </a:solidFill>
                          <a:effectLst/>
                          <a:latin typeface="helvetica" panose="020B0604020202020204" pitchFamily="34" charset="0"/>
                        </a:rPr>
                        <a:t>Aborigines of Australia </a:t>
                      </a:r>
                      <a:endParaRPr lang="en-US" sz="1800" b="1"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13" name="Rectangle 3"/>
          <p:cNvSpPr>
            <a:spLocks noChangeArrowheads="1"/>
          </p:cNvSpPr>
          <p:nvPr/>
        </p:nvSpPr>
        <p:spPr bwMode="auto">
          <a:xfrm>
            <a:off x="6400800" y="2922517"/>
            <a:ext cx="19272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rPr>
              <a:t>Australoid</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09295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lumMod val="85000"/>
                    <a:lumOff val="15000"/>
                  </a:schemeClr>
                </a:solidFill>
              </a:rPr>
              <a:t>Introduction of Democracy </a:t>
            </a:r>
          </a:p>
        </p:txBody>
      </p:sp>
      <p:sp>
        <p:nvSpPr>
          <p:cNvPr id="3" name="Content Placeholder 2"/>
          <p:cNvSpPr>
            <a:spLocks noGrp="1"/>
          </p:cNvSpPr>
          <p:nvPr>
            <p:ph idx="1"/>
          </p:nvPr>
        </p:nvSpPr>
        <p:spPr/>
        <p:txBody>
          <a:bodyPr>
            <a:normAutofit lnSpcReduction="10000"/>
          </a:bodyPr>
          <a:lstStyle/>
          <a:p>
            <a:pPr marL="0" indent="0">
              <a:buNone/>
            </a:pPr>
            <a:r>
              <a:rPr lang="en-US" dirty="0"/>
              <a:t> </a:t>
            </a:r>
            <a:r>
              <a:rPr lang="en-US" dirty="0">
                <a:solidFill>
                  <a:schemeClr val="tx1">
                    <a:lumMod val="85000"/>
                    <a:lumOff val="15000"/>
                  </a:schemeClr>
                </a:solidFill>
              </a:rPr>
              <a:t>Britain introduced a lot of good things to India- democracy, for one thing. Before British rule, India was governed by the Mughal Emperors, who were effectively dictators. The British introduced a system of multi-party democracy for India's various state councils and regional legislatures, whereby the people's representatives were elected by popular vote. </a:t>
            </a:r>
          </a:p>
          <a:p>
            <a:pPr marL="0" indent="0">
              <a:buNone/>
            </a:pPr>
            <a:r>
              <a:rPr lang="en-US" dirty="0">
                <a:solidFill>
                  <a:schemeClr val="tx1">
                    <a:lumMod val="85000"/>
                    <a:lumOff val="15000"/>
                  </a:schemeClr>
                </a:solidFill>
              </a:rPr>
              <a:t>In short, Britain brought India into the modern world of the 19th / 20th Centuries, raising it from the Mediaeval trough of feudal domination it had been languishing in beforehand, and creating a new, humane and advanced system of running a nation. The British also abolished some of the barbaric practices that were rife beforehand, such as that of burning a man's wife to death when he himself died.</a:t>
            </a:r>
          </a:p>
          <a:p>
            <a:endParaRPr lang="en-US" dirty="0"/>
          </a:p>
        </p:txBody>
      </p:sp>
    </p:spTree>
    <p:extLst>
      <p:ext uri="{BB962C8B-B14F-4D97-AF65-F5344CB8AC3E}">
        <p14:creationId xmlns:p14="http://schemas.microsoft.com/office/powerpoint/2010/main" val="16950974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838200"/>
            <a:ext cx="7024744" cy="762000"/>
          </a:xfrm>
        </p:spPr>
        <p:txBody>
          <a:bodyPr>
            <a:normAutofit/>
          </a:bodyPr>
          <a:lstStyle/>
          <a:p>
            <a:r>
              <a:rPr lang="en-US" sz="2800" b="1" dirty="0">
                <a:latin typeface="Times New Roman" pitchFamily="18" charset="0"/>
                <a:cs typeface="Times New Roman" pitchFamily="18" charset="0"/>
              </a:rPr>
              <a:t>Creation of Two States:</a:t>
            </a:r>
          </a:p>
        </p:txBody>
      </p:sp>
      <p:sp>
        <p:nvSpPr>
          <p:cNvPr id="3" name="Content Placeholder 2"/>
          <p:cNvSpPr>
            <a:spLocks noGrp="1"/>
          </p:cNvSpPr>
          <p:nvPr>
            <p:ph idx="1"/>
          </p:nvPr>
        </p:nvSpPr>
        <p:spPr>
          <a:xfrm>
            <a:off x="2209800" y="1905000"/>
            <a:ext cx="7772400" cy="4495800"/>
          </a:xfrm>
        </p:spPr>
        <p:txBody>
          <a:bodyPr>
            <a:noAutofit/>
          </a:bodyPr>
          <a:lstStyle/>
          <a:p>
            <a:pPr algn="just"/>
            <a:r>
              <a:rPr lang="en-US" sz="2000" dirty="0">
                <a:latin typeface="Times New Roman" pitchFamily="18" charset="0"/>
                <a:cs typeface="Times New Roman" pitchFamily="18" charset="0"/>
              </a:rPr>
              <a:t>After world war II British were pressured to reduce the size of their empire.</a:t>
            </a:r>
          </a:p>
          <a:p>
            <a:pPr algn="just"/>
            <a:r>
              <a:rPr lang="en-US" sz="2000" dirty="0">
                <a:latin typeface="Times New Roman" pitchFamily="18" charset="0"/>
                <a:cs typeface="Times New Roman" pitchFamily="18" charset="0"/>
              </a:rPr>
              <a:t>Lord Mountbatten agreed for the partition of British India.</a:t>
            </a:r>
          </a:p>
          <a:p>
            <a:pPr algn="just"/>
            <a:r>
              <a:rPr lang="en-US" sz="2000" dirty="0">
                <a:latin typeface="Times New Roman" pitchFamily="18" charset="0"/>
                <a:cs typeface="Times New Roman" pitchFamily="18" charset="0"/>
              </a:rPr>
              <a:t>Britain declared two states Pakistan &amp; India.</a:t>
            </a:r>
          </a:p>
          <a:p>
            <a:pPr algn="just"/>
            <a:r>
              <a:rPr lang="en-CA" sz="2000" dirty="0">
                <a:latin typeface="Times New Roman" pitchFamily="18" charset="0"/>
                <a:cs typeface="Times New Roman" pitchFamily="18" charset="0"/>
              </a:rPr>
              <a:t>Pakistan was separated by East and West, and they were separated by thousands of miles of Indian territory. </a:t>
            </a:r>
          </a:p>
          <a:p>
            <a:pPr algn="just"/>
            <a:r>
              <a:rPr lang="en-CA" sz="2000" dirty="0">
                <a:latin typeface="Times New Roman" pitchFamily="18" charset="0"/>
                <a:cs typeface="Times New Roman" pitchFamily="18" charset="0"/>
              </a:rPr>
              <a:t>The East and West were also very different in the way of their culture and the West area dominated the political ways of the country.</a:t>
            </a:r>
            <a:endParaRPr lang="en-US" sz="2000" dirty="0">
              <a:latin typeface="Times New Roman" pitchFamily="18" charset="0"/>
              <a:cs typeface="Times New Roman" pitchFamily="18" charset="0"/>
            </a:endParaRPr>
          </a:p>
          <a:p>
            <a:pPr algn="just"/>
            <a:endParaRPr lang="en-US"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121</a:t>
            </a:fld>
            <a:endParaRPr lang="en-US"/>
          </a:p>
        </p:txBody>
      </p:sp>
    </p:spTree>
    <p:extLst>
      <p:ext uri="{BB962C8B-B14F-4D97-AF65-F5344CB8AC3E}">
        <p14:creationId xmlns:p14="http://schemas.microsoft.com/office/powerpoint/2010/main" val="1439498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609600"/>
            <a:ext cx="7024744" cy="570464"/>
          </a:xfrm>
        </p:spPr>
        <p:txBody>
          <a:bodyPr>
            <a:normAutofit/>
          </a:bodyPr>
          <a:lstStyle/>
          <a:p>
            <a:r>
              <a:rPr lang="en-US" sz="2800" b="1" dirty="0">
                <a:latin typeface="Times New Roman" pitchFamily="18" charset="0"/>
                <a:cs typeface="Times New Roman" pitchFamily="18" charset="0"/>
              </a:rPr>
              <a:t>Pakistan State</a:t>
            </a:r>
          </a:p>
        </p:txBody>
      </p:sp>
      <p:sp>
        <p:nvSpPr>
          <p:cNvPr id="3" name="Content Placeholder 2"/>
          <p:cNvSpPr>
            <a:spLocks noGrp="1"/>
          </p:cNvSpPr>
          <p:nvPr>
            <p:ph idx="1"/>
          </p:nvPr>
        </p:nvSpPr>
        <p:spPr>
          <a:xfrm>
            <a:off x="961053" y="1447799"/>
            <a:ext cx="9871787" cy="3590731"/>
          </a:xfrm>
        </p:spPr>
        <p:txBody>
          <a:bodyPr>
            <a:normAutofit/>
          </a:bodyPr>
          <a:lstStyle/>
          <a:p>
            <a:pPr algn="just"/>
            <a:r>
              <a:rPr lang="en-US" sz="2000" dirty="0">
                <a:cs typeface="Times New Roman" pitchFamily="18" charset="0"/>
              </a:rPr>
              <a:t>Pakistan had two states: West Pakistan &amp; East Pakistan.</a:t>
            </a:r>
          </a:p>
          <a:p>
            <a:pPr algn="just"/>
            <a:r>
              <a:rPr lang="en-CA" sz="2000" dirty="0">
                <a:cs typeface="Times New Roman" pitchFamily="18" charset="0"/>
              </a:rPr>
              <a:t>Pakistan was separated by  thousands of miles of Indian territory. </a:t>
            </a:r>
          </a:p>
          <a:p>
            <a:pPr algn="just"/>
            <a:r>
              <a:rPr lang="en-CA" sz="2000" dirty="0">
                <a:cs typeface="Times New Roman" pitchFamily="18" charset="0"/>
              </a:rPr>
              <a:t>Urdu was spoken in the west and Bengali was spoken in the east.</a:t>
            </a:r>
          </a:p>
          <a:p>
            <a:endParaRPr lang="en-US" dirty="0"/>
          </a:p>
          <a:p>
            <a:endParaRPr lang="en-US" dirty="0"/>
          </a:p>
        </p:txBody>
      </p:sp>
      <p:sp>
        <p:nvSpPr>
          <p:cNvPr id="5" name="Slide Number Placeholder 4"/>
          <p:cNvSpPr>
            <a:spLocks noGrp="1"/>
          </p:cNvSpPr>
          <p:nvPr>
            <p:ph type="sldNum" sz="quarter" idx="12"/>
          </p:nvPr>
        </p:nvSpPr>
        <p:spPr/>
        <p:txBody>
          <a:bodyPr/>
          <a:lstStyle/>
          <a:p>
            <a:fld id="{FD42174A-8CBA-40AA-B387-FA1609FF6A6E}" type="slidenum">
              <a:rPr lang="en-US" smtClean="0"/>
              <a:t>122</a:t>
            </a:fld>
            <a:endParaRPr lang="en-US"/>
          </a:p>
        </p:txBody>
      </p:sp>
    </p:spTree>
    <p:extLst>
      <p:ext uri="{BB962C8B-B14F-4D97-AF65-F5344CB8AC3E}">
        <p14:creationId xmlns:p14="http://schemas.microsoft.com/office/powerpoint/2010/main" val="36869617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28600"/>
            <a:ext cx="7024744" cy="570464"/>
          </a:xfrm>
        </p:spPr>
        <p:txBody>
          <a:bodyPr>
            <a:normAutofit/>
          </a:bodyPr>
          <a:lstStyle/>
          <a:p>
            <a:r>
              <a:rPr lang="en-US" sz="2800" b="1" dirty="0">
                <a:latin typeface="Times New Roman" pitchFamily="18" charset="0"/>
                <a:cs typeface="Times New Roman" pitchFamily="18" charset="0"/>
              </a:rPr>
              <a:t>Background of Independence </a:t>
            </a:r>
          </a:p>
        </p:txBody>
      </p:sp>
      <p:sp>
        <p:nvSpPr>
          <p:cNvPr id="3" name="Content Placeholder 2"/>
          <p:cNvSpPr>
            <a:spLocks noGrp="1"/>
          </p:cNvSpPr>
          <p:nvPr>
            <p:ph idx="1"/>
          </p:nvPr>
        </p:nvSpPr>
        <p:spPr>
          <a:xfrm>
            <a:off x="1524000" y="914401"/>
            <a:ext cx="9144000" cy="2667000"/>
          </a:xfrm>
        </p:spPr>
        <p:txBody>
          <a:bodyPr>
            <a:normAutofit fontScale="92500" lnSpcReduction="10000"/>
          </a:bodyPr>
          <a:lstStyle/>
          <a:p>
            <a:pPr algn="just"/>
            <a:r>
              <a:rPr lang="en-US" sz="2000" dirty="0">
                <a:cs typeface="Times New Roman" pitchFamily="18" charset="0"/>
              </a:rPr>
              <a:t>The East and West were also very different in the way of their culture and society.</a:t>
            </a:r>
          </a:p>
          <a:p>
            <a:pPr algn="just"/>
            <a:r>
              <a:rPr lang="en-US" sz="2000" dirty="0">
                <a:cs typeface="Times New Roman" pitchFamily="18" charset="0"/>
              </a:rPr>
              <a:t>The West area dominated the political ways of the country.</a:t>
            </a:r>
          </a:p>
          <a:p>
            <a:pPr algn="just"/>
            <a:r>
              <a:rPr lang="en-CA" sz="2000" dirty="0">
                <a:cs typeface="Times New Roman" pitchFamily="18" charset="0"/>
              </a:rPr>
              <a:t>Many discriminations were reportedly existing between East and West Pakistan on the societal, cultural, economical and political level.  </a:t>
            </a:r>
          </a:p>
          <a:p>
            <a:pPr algn="just"/>
            <a:r>
              <a:rPr lang="en-US" sz="2000">
                <a:cs typeface="Times New Roman" pitchFamily="18" charset="0"/>
              </a:rPr>
              <a:t>Bangladesh</a:t>
            </a:r>
            <a:r>
              <a:rPr lang="en-CA" sz="2000">
                <a:cs typeface="Times New Roman" pitchFamily="18" charset="0"/>
              </a:rPr>
              <a:t> </a:t>
            </a:r>
            <a:r>
              <a:rPr lang="en-CA" sz="2000" dirty="0">
                <a:cs typeface="Times New Roman" pitchFamily="18" charset="0"/>
              </a:rPr>
              <a:t>had very poor representation in civil services and Arm forces as well as in commerce and industries. </a:t>
            </a:r>
          </a:p>
          <a:p>
            <a:pPr algn="just"/>
            <a:r>
              <a:rPr lang="en-CA" sz="2000" dirty="0">
                <a:cs typeface="Times New Roman" pitchFamily="18" charset="0"/>
              </a:rPr>
              <a:t>Disparity in allotment of budget and development of state.</a:t>
            </a:r>
          </a:p>
          <a:p>
            <a:pPr algn="just"/>
            <a:r>
              <a:rPr lang="en-CA" sz="2000" dirty="0">
                <a:cs typeface="Times New Roman" pitchFamily="18" charset="0"/>
              </a:rPr>
              <a:t>These discriminations lead to the independence of Bengal</a:t>
            </a:r>
            <a:r>
              <a:rPr lang="en-CA" dirty="0">
                <a:solidFill>
                  <a:schemeClr val="tx1"/>
                </a:solidFill>
                <a:cs typeface="Times New Roman" pitchFamily="18" charset="0"/>
              </a:rPr>
              <a:t>.</a:t>
            </a:r>
            <a:endParaRPr lang="en-US" dirty="0">
              <a:solidFill>
                <a:schemeClr val="tx1"/>
              </a:solidFill>
              <a:cs typeface="Times New Roman" pitchFamily="18" charset="0"/>
            </a:endParaRPr>
          </a:p>
          <a:p>
            <a:endParaRPr lang="en-US" dirty="0">
              <a:solidFill>
                <a:schemeClr val="tx1"/>
              </a:solidFill>
            </a:endParaRPr>
          </a:p>
          <a:p>
            <a:endParaRPr lang="en-US" dirty="0">
              <a:solidFill>
                <a:schemeClr val="tx1"/>
              </a:solidFill>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123</a:t>
            </a:fld>
            <a:endParaRPr 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3757613"/>
            <a:ext cx="4136231" cy="31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5803" y="3714820"/>
            <a:ext cx="4154488" cy="3115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5438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728788"/>
            <a:ext cx="7024744" cy="570464"/>
          </a:xfrm>
        </p:spPr>
        <p:txBody>
          <a:bodyPr>
            <a:normAutofit/>
          </a:bodyPr>
          <a:lstStyle/>
          <a:p>
            <a:r>
              <a:rPr lang="en-US" sz="2800" b="1" dirty="0">
                <a:latin typeface="Times New Roman" pitchFamily="18" charset="0"/>
                <a:cs typeface="Times New Roman" pitchFamily="18" charset="0"/>
              </a:rPr>
              <a:t>Language Movement (1952)</a:t>
            </a:r>
          </a:p>
        </p:txBody>
      </p:sp>
      <p:sp>
        <p:nvSpPr>
          <p:cNvPr id="3" name="Content Placeholder 2"/>
          <p:cNvSpPr>
            <a:spLocks noGrp="1"/>
          </p:cNvSpPr>
          <p:nvPr>
            <p:ph idx="1"/>
          </p:nvPr>
        </p:nvSpPr>
        <p:spPr>
          <a:xfrm>
            <a:off x="2133600" y="2362200"/>
            <a:ext cx="7620000" cy="4343400"/>
          </a:xfrm>
        </p:spPr>
        <p:txBody>
          <a:bodyPr>
            <a:normAutofit/>
          </a:bodyPr>
          <a:lstStyle/>
          <a:p>
            <a:pPr algn="just"/>
            <a:r>
              <a:rPr lang="en-US" sz="2000" dirty="0">
                <a:cs typeface="Times New Roman" pitchFamily="18" charset="0"/>
              </a:rPr>
              <a:t>The conflict started when the subsequent state authorities declared that Urdu should be state language of the whole Pakistan.</a:t>
            </a:r>
          </a:p>
          <a:p>
            <a:pPr algn="just"/>
            <a:r>
              <a:rPr lang="en-US" sz="2000" dirty="0">
                <a:cs typeface="Times New Roman" pitchFamily="18" charset="0"/>
              </a:rPr>
              <a:t>Urdu was a language spoken by only 6% of people while ignoring the language of 54.6% people.</a:t>
            </a:r>
          </a:p>
          <a:p>
            <a:pPr algn="just"/>
            <a:r>
              <a:rPr lang="en-US" sz="2000" dirty="0">
                <a:cs typeface="Times New Roman" pitchFamily="18" charset="0"/>
              </a:rPr>
              <a:t>The protest culminated in students-police conflicts in the streets of Dhaka in 21 February 1952 leaving huge blood-shed. </a:t>
            </a:r>
          </a:p>
          <a:p>
            <a:pPr algn="just"/>
            <a:r>
              <a:rPr lang="en-US" sz="2000" dirty="0">
                <a:cs typeface="Times New Roman" pitchFamily="18" charset="0"/>
              </a:rPr>
              <a:t>Finally after years of conflict the central government granted Bengali as official state language of Pakistan.</a:t>
            </a:r>
          </a:p>
          <a:p>
            <a:pPr algn="just"/>
            <a:r>
              <a:rPr lang="en-US" sz="2000" dirty="0">
                <a:cs typeface="Times New Roman" pitchFamily="18" charset="0"/>
              </a:rPr>
              <a:t>21 February is now celebrated as the International Language day since 2000.</a:t>
            </a:r>
          </a:p>
          <a:p>
            <a:pPr algn="just"/>
            <a:endParaRPr lang="en-US" dirty="0"/>
          </a:p>
        </p:txBody>
      </p:sp>
      <p:sp>
        <p:nvSpPr>
          <p:cNvPr id="5" name="Slide Number Placeholder 4"/>
          <p:cNvSpPr>
            <a:spLocks noGrp="1"/>
          </p:cNvSpPr>
          <p:nvPr>
            <p:ph type="sldNum" sz="quarter" idx="12"/>
          </p:nvPr>
        </p:nvSpPr>
        <p:spPr/>
        <p:txBody>
          <a:bodyPr/>
          <a:lstStyle/>
          <a:p>
            <a:fld id="{FD42174A-8CBA-40AA-B387-FA1609FF6A6E}" type="slidenum">
              <a:rPr lang="en-US" smtClean="0"/>
              <a:t>124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494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81200" y="274638"/>
            <a:ext cx="8229600" cy="639762"/>
          </a:xfrm>
        </p:spPr>
        <p:txBody>
          <a:bodyPr>
            <a:normAutofit/>
          </a:bodyPr>
          <a:lstStyle/>
          <a:p>
            <a:r>
              <a:rPr lang="en-US" sz="2800" dirty="0"/>
              <a:t>Importance of Language Movement</a:t>
            </a:r>
          </a:p>
        </p:txBody>
      </p:sp>
      <p:sp>
        <p:nvSpPr>
          <p:cNvPr id="2" name="Content Placeholder 1"/>
          <p:cNvSpPr>
            <a:spLocks noGrp="1"/>
          </p:cNvSpPr>
          <p:nvPr>
            <p:ph idx="1"/>
          </p:nvPr>
        </p:nvSpPr>
        <p:spPr>
          <a:xfrm>
            <a:off x="1981200" y="1219200"/>
            <a:ext cx="8229600" cy="5638800"/>
          </a:xfrm>
        </p:spPr>
        <p:txBody>
          <a:bodyPr>
            <a:noAutofit/>
          </a:bodyPr>
          <a:lstStyle/>
          <a:p>
            <a:pPr>
              <a:buFont typeface="Wingdings" pitchFamily="2" charset="2"/>
              <a:buChar char="q"/>
            </a:pPr>
            <a:r>
              <a:rPr lang="en-US" sz="2000" dirty="0"/>
              <a:t>The Language Movement is one of the most important days in our history. </a:t>
            </a:r>
          </a:p>
          <a:p>
            <a:pPr>
              <a:buFont typeface="Wingdings" pitchFamily="2" charset="2"/>
              <a:buChar char="q"/>
            </a:pPr>
            <a:r>
              <a:rPr lang="en-US" sz="2000" dirty="0"/>
              <a:t>It has been suggested that the freedom struggle of Bangladesh originated from the Bengali language movement. In a way this is correct, as the basic inspiration for the freedom struggle of the Bengali-speaking people of Pakistan came mainly from linguistic nationalism. </a:t>
            </a:r>
          </a:p>
          <a:p>
            <a:pPr>
              <a:buFont typeface="Wingdings" pitchFamily="2" charset="2"/>
              <a:buChar char="q"/>
            </a:pPr>
            <a:r>
              <a:rPr lang="en-US" sz="2000" dirty="0"/>
              <a:t>Language is the prime carrier of a culture. It is also the most powerful instrument of preserving and developing our tangible and intangible heritage. During the course of world history, many cultures and civilizations have been shattered, devastated and crushed because of the demolition of their languages. </a:t>
            </a:r>
          </a:p>
          <a:p>
            <a:endParaRPr lang="en-US" sz="2000" dirty="0"/>
          </a:p>
          <a:p>
            <a:pPr marL="109728" indent="0">
              <a:buNone/>
            </a:pPr>
            <a:endParaRPr lang="en-US" sz="2000" dirty="0"/>
          </a:p>
        </p:txBody>
      </p:sp>
      <p:sp>
        <p:nvSpPr>
          <p:cNvPr id="4" name="Slide Number Placeholder 3"/>
          <p:cNvSpPr>
            <a:spLocks noGrp="1"/>
          </p:cNvSpPr>
          <p:nvPr>
            <p:ph type="sldNum" sz="quarter" idx="12"/>
          </p:nvPr>
        </p:nvSpPr>
        <p:spPr/>
        <p:txBody>
          <a:bodyPr/>
          <a:lstStyle/>
          <a:p>
            <a:fld id="{FD42174A-8CBA-40AA-B387-FA1609FF6A6E}" type="slidenum">
              <a:rPr lang="en-US" smtClean="0"/>
              <a:t>125</a:t>
            </a:fld>
            <a:endParaRPr lang="en-US"/>
          </a:p>
        </p:txBody>
      </p:sp>
    </p:spTree>
    <p:extLst>
      <p:ext uri="{BB962C8B-B14F-4D97-AF65-F5344CB8AC3E}">
        <p14:creationId xmlns:p14="http://schemas.microsoft.com/office/powerpoint/2010/main" val="41059622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itchFamily="2" charset="2"/>
              <a:buChar char="q"/>
            </a:pPr>
            <a:r>
              <a:rPr lang="en-US" sz="2000" dirty="0"/>
              <a:t>Language is not only the principal representative of a culture of one nation but it also creates sense of patriotism and nationalism in people’s mind. Bengali and Bangla language is an appropriate example of that. </a:t>
            </a:r>
          </a:p>
          <a:p>
            <a:pPr>
              <a:buFont typeface="Wingdings" pitchFamily="2" charset="2"/>
              <a:buChar char="q"/>
            </a:pPr>
            <a:r>
              <a:rPr lang="en-US" sz="2000" dirty="0"/>
              <a:t>Bengali people created one of the greatest political and cultural histories in the 20th century. The events of 21 February 1952 proved that a nation which is strong and powerful politically cannot destroy a spirited civilized nation if they have a unifying language like Bangla. </a:t>
            </a:r>
          </a:p>
          <a:p>
            <a:pPr>
              <a:buFont typeface="Wingdings" pitchFamily="2" charset="2"/>
              <a:buChar char="q"/>
            </a:pPr>
            <a:r>
              <a:rPr lang="en-US" sz="2000" dirty="0"/>
              <a:t>The General Election of 1954 and the language Issue: In March 1954, The United Front pledged that if they won in election, the following steps would be taken: </a:t>
            </a:r>
          </a:p>
          <a:p>
            <a:endParaRPr lang="en-US" sz="2000" dirty="0"/>
          </a:p>
        </p:txBody>
      </p:sp>
      <p:sp>
        <p:nvSpPr>
          <p:cNvPr id="4" name="Slide Number Placeholder 3"/>
          <p:cNvSpPr>
            <a:spLocks noGrp="1"/>
          </p:cNvSpPr>
          <p:nvPr>
            <p:ph type="sldNum" sz="quarter" idx="12"/>
          </p:nvPr>
        </p:nvSpPr>
        <p:spPr/>
        <p:txBody>
          <a:bodyPr/>
          <a:lstStyle/>
          <a:p>
            <a:fld id="{FD42174A-8CBA-40AA-B387-FA1609FF6A6E}" type="slidenum">
              <a:rPr lang="en-US" smtClean="0"/>
              <a:t>126</a:t>
            </a:fld>
            <a:endParaRPr lang="en-US"/>
          </a:p>
        </p:txBody>
      </p:sp>
      <p:sp>
        <p:nvSpPr>
          <p:cNvPr id="6" name="Rectangle 5"/>
          <p:cNvSpPr/>
          <p:nvPr/>
        </p:nvSpPr>
        <p:spPr>
          <a:xfrm>
            <a:off x="2362200" y="5380672"/>
            <a:ext cx="8001000" cy="923330"/>
          </a:xfrm>
          <a:prstGeom prst="rect">
            <a:avLst/>
          </a:prstGeom>
        </p:spPr>
        <p:txBody>
          <a:bodyPr wrap="square">
            <a:spAutoFit/>
          </a:bodyPr>
          <a:lstStyle/>
          <a:p>
            <a:pPr marL="285750" indent="-285750">
              <a:buFont typeface="Wingdings" pitchFamily="2" charset="2"/>
              <a:buChar char="ü"/>
            </a:pPr>
            <a:r>
              <a:rPr lang="en-US" dirty="0"/>
              <a:t>Bengali will be made one of the state languages of Pakistan.</a:t>
            </a:r>
          </a:p>
          <a:p>
            <a:pPr marL="285750" indent="-285750">
              <a:buFont typeface="Wingdings" pitchFamily="2" charset="2"/>
              <a:buChar char="ü"/>
            </a:pPr>
            <a:r>
              <a:rPr lang="en-US" dirty="0"/>
              <a:t>Arrangements will be made to impart education through the mother tongue only.</a:t>
            </a:r>
          </a:p>
        </p:txBody>
      </p:sp>
    </p:spTree>
    <p:extLst>
      <p:ext uri="{BB962C8B-B14F-4D97-AF65-F5344CB8AC3E}">
        <p14:creationId xmlns:p14="http://schemas.microsoft.com/office/powerpoint/2010/main" val="32589678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28600"/>
            <a:ext cx="7024744" cy="685800"/>
          </a:xfrm>
        </p:spPr>
        <p:txBody>
          <a:bodyPr>
            <a:normAutofit/>
          </a:bodyPr>
          <a:lstStyle/>
          <a:p>
            <a:r>
              <a:rPr lang="en-US" sz="2800" b="1" dirty="0">
                <a:latin typeface="Times New Roman" pitchFamily="18" charset="0"/>
                <a:cs typeface="Times New Roman" pitchFamily="18" charset="0"/>
              </a:rPr>
              <a:t>Six Points Movement:</a:t>
            </a:r>
          </a:p>
        </p:txBody>
      </p:sp>
      <p:sp>
        <p:nvSpPr>
          <p:cNvPr id="3" name="Content Placeholder 2"/>
          <p:cNvSpPr>
            <a:spLocks noGrp="1"/>
          </p:cNvSpPr>
          <p:nvPr>
            <p:ph idx="1"/>
          </p:nvPr>
        </p:nvSpPr>
        <p:spPr>
          <a:xfrm>
            <a:off x="1981200" y="1080655"/>
            <a:ext cx="8229600" cy="5791200"/>
          </a:xfrm>
        </p:spPr>
        <p:txBody>
          <a:bodyPr>
            <a:noAutofit/>
          </a:bodyPr>
          <a:lstStyle/>
          <a:p>
            <a:pPr algn="just"/>
            <a:r>
              <a:rPr lang="en-US" dirty="0">
                <a:solidFill>
                  <a:schemeClr val="tx1"/>
                </a:solidFill>
                <a:latin typeface="Times New Roman" pitchFamily="18" charset="0"/>
                <a:cs typeface="Times New Roman" pitchFamily="18" charset="0"/>
              </a:rPr>
              <a:t>In February 1966, in a Conference in Lahore for restoration of democracy, Sheikh </a:t>
            </a:r>
            <a:r>
              <a:rPr lang="en-US" dirty="0" err="1">
                <a:solidFill>
                  <a:schemeClr val="tx1"/>
                </a:solidFill>
                <a:latin typeface="Times New Roman" pitchFamily="18" charset="0"/>
                <a:cs typeface="Times New Roman" pitchFamily="18" charset="0"/>
              </a:rPr>
              <a:t>Mujibur</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Rahman</a:t>
            </a:r>
            <a:r>
              <a:rPr lang="en-US" dirty="0">
                <a:solidFill>
                  <a:schemeClr val="tx1"/>
                </a:solidFill>
                <a:latin typeface="Times New Roman" pitchFamily="18" charset="0"/>
                <a:cs typeface="Times New Roman" pitchFamily="18" charset="0"/>
              </a:rPr>
              <a:t> declared the historic six points demands calling for:</a:t>
            </a:r>
          </a:p>
          <a:p>
            <a:pPr marL="0" algn="just">
              <a:spcBef>
                <a:spcPts val="0"/>
              </a:spcBef>
            </a:pPr>
            <a:endParaRPr lang="en-US" sz="2000" dirty="0">
              <a:latin typeface="Calibri"/>
              <a:ea typeface="Times New Roman"/>
              <a:cs typeface="Times New Roman"/>
            </a:endParaRPr>
          </a:p>
          <a:p>
            <a:pPr marL="342900" indent="-342900">
              <a:spcBef>
                <a:spcPts val="0"/>
              </a:spcBef>
              <a:buFont typeface="+mj-lt"/>
              <a:buAutoNum type="arabicPeriod"/>
            </a:pPr>
            <a:r>
              <a:rPr lang="en-US" sz="2000" dirty="0">
                <a:latin typeface="Times New Roman"/>
                <a:ea typeface="Times New Roman"/>
                <a:cs typeface="Times New Roman"/>
              </a:rPr>
              <a:t>Pakistan should be a federation of states with parliamentary system of government;</a:t>
            </a:r>
            <a:endParaRPr lang="en-US" sz="2000" dirty="0">
              <a:latin typeface="Calibri"/>
              <a:ea typeface="Times New Roman"/>
              <a:cs typeface="Times New Roman"/>
            </a:endParaRPr>
          </a:p>
          <a:p>
            <a:pPr marL="342900" indent="-342900">
              <a:spcBef>
                <a:spcPts val="0"/>
              </a:spcBef>
              <a:buFont typeface="+mj-lt"/>
              <a:buAutoNum type="arabicPeriod"/>
            </a:pPr>
            <a:r>
              <a:rPr lang="en-US" sz="2000" dirty="0">
                <a:latin typeface="Times New Roman"/>
                <a:ea typeface="Times New Roman"/>
                <a:cs typeface="Times New Roman"/>
              </a:rPr>
              <a:t>Only defense and foreign affairs should remain with the federal government;</a:t>
            </a:r>
            <a:endParaRPr lang="en-US" sz="2000" dirty="0">
              <a:latin typeface="Calibri"/>
              <a:ea typeface="Times New Roman"/>
              <a:cs typeface="Times New Roman"/>
            </a:endParaRPr>
          </a:p>
          <a:p>
            <a:pPr marL="342900" indent="-342900">
              <a:spcBef>
                <a:spcPts val="0"/>
              </a:spcBef>
              <a:buFont typeface="+mj-lt"/>
              <a:buAutoNum type="arabicPeriod"/>
            </a:pPr>
            <a:r>
              <a:rPr lang="en-US" sz="2000" dirty="0">
                <a:latin typeface="Times New Roman"/>
                <a:ea typeface="Times New Roman"/>
                <a:cs typeface="Times New Roman"/>
              </a:rPr>
              <a:t>There should either be separate currencies for the two wings or one currency for the whole country with its inter-wing flow to he regulated by the reserve banks of the two wings;</a:t>
            </a:r>
            <a:endParaRPr lang="en-US" sz="2000" dirty="0">
              <a:latin typeface="Calibri"/>
              <a:ea typeface="Times New Roman"/>
              <a:cs typeface="Times New Roman"/>
            </a:endParaRPr>
          </a:p>
          <a:p>
            <a:pPr marL="342900" indent="-342900">
              <a:spcBef>
                <a:spcPts val="0"/>
              </a:spcBef>
              <a:buFont typeface="+mj-lt"/>
              <a:buAutoNum type="arabicPeriod"/>
            </a:pPr>
            <a:r>
              <a:rPr lang="en-US" sz="2000" dirty="0">
                <a:latin typeface="Times New Roman"/>
                <a:ea typeface="Times New Roman"/>
                <a:cs typeface="Times New Roman"/>
              </a:rPr>
              <a:t>Taxes to be levied only by the regional governments, but a specified portion will automatically go to the federal account;</a:t>
            </a:r>
            <a:endParaRPr lang="en-US" sz="2000" dirty="0">
              <a:latin typeface="Calibri"/>
              <a:ea typeface="Times New Roman"/>
              <a:cs typeface="Times New Roman"/>
            </a:endParaRPr>
          </a:p>
          <a:p>
            <a:pPr marL="342900" indent="-342900">
              <a:spcBef>
                <a:spcPts val="0"/>
              </a:spcBef>
              <a:buFont typeface="+mj-lt"/>
              <a:buAutoNum type="arabicPeriod"/>
            </a:pPr>
            <a:r>
              <a:rPr lang="en-US" sz="2000" dirty="0">
                <a:latin typeface="Times New Roman"/>
                <a:ea typeface="Times New Roman"/>
                <a:cs typeface="Times New Roman"/>
              </a:rPr>
              <a:t>Separate accounts to be maintained for foreign currencies earned by each region; and</a:t>
            </a:r>
            <a:endParaRPr lang="en-US" sz="2000" dirty="0">
              <a:latin typeface="Calibri"/>
              <a:ea typeface="Times New Roman"/>
              <a:cs typeface="Times New Roman"/>
            </a:endParaRPr>
          </a:p>
          <a:p>
            <a:pPr marL="342900" indent="-342900">
              <a:spcBef>
                <a:spcPts val="0"/>
              </a:spcBef>
              <a:buFont typeface="+mj-lt"/>
              <a:buAutoNum type="arabicPeriod"/>
            </a:pPr>
            <a:r>
              <a:rPr lang="en-US" sz="2000" dirty="0">
                <a:latin typeface="Times New Roman"/>
                <a:ea typeface="Times New Roman"/>
                <a:cs typeface="Times New Roman"/>
              </a:rPr>
              <a:t>A separate militia or a paramilitary force to be created for the eastern wing.</a:t>
            </a:r>
            <a:endParaRPr lang="en-US" sz="2000" dirty="0">
              <a:latin typeface="Calibri"/>
              <a:ea typeface="Times New Roman"/>
              <a:cs typeface="Times New Roman"/>
            </a:endParaRPr>
          </a:p>
        </p:txBody>
      </p:sp>
      <p:sp>
        <p:nvSpPr>
          <p:cNvPr id="4" name="Footer Placeholder 3"/>
          <p:cNvSpPr>
            <a:spLocks noGrp="1"/>
          </p:cNvSpPr>
          <p:nvPr>
            <p:ph type="ftr" sz="quarter" idx="11"/>
          </p:nvPr>
        </p:nvSpPr>
        <p:spPr>
          <a:xfrm>
            <a:off x="6400800" y="6019801"/>
            <a:ext cx="3502152" cy="365125"/>
          </a:xfrm>
        </p:spPr>
        <p:txBody>
          <a:bodyPr/>
          <a:lstStyle/>
          <a:p>
            <a:r>
              <a:rPr lang="en-US" dirty="0"/>
              <a:t>MS</a:t>
            </a:r>
          </a:p>
        </p:txBody>
      </p:sp>
      <p:sp>
        <p:nvSpPr>
          <p:cNvPr id="5" name="Slide Number Placeholder 4"/>
          <p:cNvSpPr>
            <a:spLocks noGrp="1"/>
          </p:cNvSpPr>
          <p:nvPr>
            <p:ph type="sldNum" sz="quarter" idx="12"/>
          </p:nvPr>
        </p:nvSpPr>
        <p:spPr/>
        <p:txBody>
          <a:bodyPr/>
          <a:lstStyle/>
          <a:p>
            <a:fld id="{FD42174A-8CBA-40AA-B387-FA1609FF6A6E}" type="slidenum">
              <a:rPr lang="en-US" smtClean="0"/>
              <a:t>127</a:t>
            </a:fld>
            <a:endParaRPr lang="en-US"/>
          </a:p>
        </p:txBody>
      </p:sp>
    </p:spTree>
    <p:extLst>
      <p:ext uri="{BB962C8B-B14F-4D97-AF65-F5344CB8AC3E}">
        <p14:creationId xmlns:p14="http://schemas.microsoft.com/office/powerpoint/2010/main" val="22429581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762000"/>
            <a:ext cx="7024744" cy="570464"/>
          </a:xfrm>
        </p:spPr>
        <p:txBody>
          <a:bodyPr>
            <a:normAutofit/>
          </a:bodyPr>
          <a:lstStyle/>
          <a:p>
            <a:r>
              <a:rPr lang="en-US" sz="2800" b="1" dirty="0">
                <a:latin typeface="Times New Roman" pitchFamily="18" charset="0"/>
                <a:cs typeface="Times New Roman" pitchFamily="18" charset="0"/>
              </a:rPr>
              <a:t>Mass Upsurge of 1969 </a:t>
            </a:r>
          </a:p>
        </p:txBody>
      </p:sp>
      <p:sp>
        <p:nvSpPr>
          <p:cNvPr id="3" name="Content Placeholder 2"/>
          <p:cNvSpPr>
            <a:spLocks noGrp="1"/>
          </p:cNvSpPr>
          <p:nvPr>
            <p:ph idx="1"/>
          </p:nvPr>
        </p:nvSpPr>
        <p:spPr>
          <a:xfrm>
            <a:off x="1676399" y="1447801"/>
            <a:ext cx="9156441" cy="4384829"/>
          </a:xfrm>
        </p:spPr>
        <p:txBody>
          <a:bodyPr>
            <a:normAutofit/>
          </a:bodyPr>
          <a:lstStyle/>
          <a:p>
            <a:pPr algn="just"/>
            <a:r>
              <a:rPr lang="en-US" dirty="0">
                <a:solidFill>
                  <a:schemeClr val="tx1"/>
                </a:solidFill>
                <a:latin typeface="Times New Roman" pitchFamily="18" charset="0"/>
                <a:cs typeface="Times New Roman" pitchFamily="18" charset="0"/>
              </a:rPr>
              <a:t>It was in line with the six points movement and against the military dictatorship of </a:t>
            </a:r>
            <a:r>
              <a:rPr lang="en-US" dirty="0" err="1">
                <a:solidFill>
                  <a:schemeClr val="tx1"/>
                </a:solidFill>
                <a:latin typeface="Times New Roman" pitchFamily="18" charset="0"/>
                <a:cs typeface="Times New Roman" pitchFamily="18" charset="0"/>
              </a:rPr>
              <a:t>Ayub</a:t>
            </a:r>
            <a:r>
              <a:rPr lang="en-US" dirty="0">
                <a:solidFill>
                  <a:schemeClr val="tx1"/>
                </a:solidFill>
                <a:latin typeface="Times New Roman" pitchFamily="18" charset="0"/>
                <a:cs typeface="Times New Roman" pitchFamily="18" charset="0"/>
              </a:rPr>
              <a:t> Khan.</a:t>
            </a:r>
          </a:p>
          <a:p>
            <a:pPr algn="just"/>
            <a:r>
              <a:rPr lang="en-US" dirty="0">
                <a:solidFill>
                  <a:schemeClr val="tx1"/>
                </a:solidFill>
                <a:latin typeface="Times New Roman" pitchFamily="18" charset="0"/>
                <a:cs typeface="Times New Roman" pitchFamily="18" charset="0"/>
              </a:rPr>
              <a:t>Another vanguard of the anti-</a:t>
            </a:r>
            <a:r>
              <a:rPr lang="en-US" dirty="0" err="1">
                <a:solidFill>
                  <a:schemeClr val="tx1"/>
                </a:solidFill>
                <a:latin typeface="Times New Roman" pitchFamily="18" charset="0"/>
                <a:cs typeface="Times New Roman" pitchFamily="18" charset="0"/>
              </a:rPr>
              <a:t>Ayub</a:t>
            </a:r>
            <a:r>
              <a:rPr lang="en-US" dirty="0">
                <a:solidFill>
                  <a:schemeClr val="tx1"/>
                </a:solidFill>
                <a:latin typeface="Times New Roman" pitchFamily="18" charset="0"/>
                <a:cs typeface="Times New Roman" pitchFamily="18" charset="0"/>
              </a:rPr>
              <a:t> Mass Movement was the 'All Party Students Committee of Action’ </a:t>
            </a:r>
          </a:p>
          <a:p>
            <a:pPr algn="just"/>
            <a:r>
              <a:rPr lang="en-US" dirty="0">
                <a:solidFill>
                  <a:schemeClr val="tx1"/>
                </a:solidFill>
                <a:latin typeface="Times New Roman" pitchFamily="18" charset="0"/>
                <a:cs typeface="Times New Roman" pitchFamily="18" charset="0"/>
              </a:rPr>
              <a:t>All these directed to the fall of </a:t>
            </a:r>
            <a:r>
              <a:rPr lang="en-US" dirty="0" err="1">
                <a:solidFill>
                  <a:schemeClr val="tx1"/>
                </a:solidFill>
                <a:latin typeface="Times New Roman" pitchFamily="18" charset="0"/>
                <a:cs typeface="Times New Roman" pitchFamily="18" charset="0"/>
              </a:rPr>
              <a:t>Ayub’s</a:t>
            </a:r>
            <a:r>
              <a:rPr lang="en-US" dirty="0">
                <a:solidFill>
                  <a:schemeClr val="tx1"/>
                </a:solidFill>
                <a:latin typeface="Times New Roman" pitchFamily="18" charset="0"/>
                <a:cs typeface="Times New Roman" pitchFamily="18" charset="0"/>
              </a:rPr>
              <a:t> regime.</a:t>
            </a:r>
          </a:p>
          <a:p>
            <a:pPr algn="just"/>
            <a:r>
              <a:rPr lang="en-US" dirty="0">
                <a:solidFill>
                  <a:schemeClr val="tx1"/>
                </a:solidFill>
                <a:latin typeface="Times New Roman" pitchFamily="18" charset="0"/>
                <a:cs typeface="Times New Roman" pitchFamily="18" charset="0"/>
              </a:rPr>
              <a:t>It was during the mass movement of 1969 that Bengali nationalism reached its highest point.</a:t>
            </a:r>
          </a:p>
          <a:p>
            <a:endParaRPr lang="en-US" dirty="0">
              <a:solidFill>
                <a:schemeClr val="tx1"/>
              </a:solidFill>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128</a:t>
            </a:fld>
            <a:endParaRPr lang="en-US"/>
          </a:p>
        </p:txBody>
      </p:sp>
    </p:spTree>
    <p:extLst>
      <p:ext uri="{BB962C8B-B14F-4D97-AF65-F5344CB8AC3E}">
        <p14:creationId xmlns:p14="http://schemas.microsoft.com/office/powerpoint/2010/main" val="42092512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533400"/>
            <a:ext cx="7024744" cy="646664"/>
          </a:xfrm>
        </p:spPr>
        <p:txBody>
          <a:bodyPr>
            <a:normAutofit/>
          </a:bodyPr>
          <a:lstStyle/>
          <a:p>
            <a:r>
              <a:rPr lang="en-US" sz="2800" b="1" dirty="0">
                <a:latin typeface="Times New Roman" pitchFamily="18" charset="0"/>
                <a:cs typeface="Times New Roman" pitchFamily="18" charset="0"/>
              </a:rPr>
              <a:t>Call for Independence</a:t>
            </a:r>
          </a:p>
        </p:txBody>
      </p:sp>
      <p:sp>
        <p:nvSpPr>
          <p:cNvPr id="3" name="Content Placeholder 2"/>
          <p:cNvSpPr>
            <a:spLocks noGrp="1"/>
          </p:cNvSpPr>
          <p:nvPr>
            <p:ph idx="1"/>
          </p:nvPr>
        </p:nvSpPr>
        <p:spPr>
          <a:xfrm>
            <a:off x="1981200" y="1371600"/>
            <a:ext cx="8319796" cy="5181600"/>
          </a:xfrm>
        </p:spPr>
        <p:txBody>
          <a:bodyPr>
            <a:normAutofit/>
          </a:bodyPr>
          <a:lstStyle/>
          <a:p>
            <a:pPr algn="just"/>
            <a:r>
              <a:rPr lang="en-US" dirty="0">
                <a:solidFill>
                  <a:schemeClr val="tx1"/>
                </a:solidFill>
                <a:latin typeface="Times New Roman" pitchFamily="18" charset="0"/>
                <a:cs typeface="Times New Roman" pitchFamily="18" charset="0"/>
              </a:rPr>
              <a:t>After several years of political unrest the first election of Pakistan was called in 1970.</a:t>
            </a:r>
          </a:p>
          <a:p>
            <a:pPr algn="just"/>
            <a:r>
              <a:rPr lang="en-US" dirty="0" err="1">
                <a:solidFill>
                  <a:schemeClr val="tx1"/>
                </a:solidFill>
                <a:latin typeface="Times New Roman" pitchFamily="18" charset="0"/>
                <a:cs typeface="Times New Roman" pitchFamily="18" charset="0"/>
              </a:rPr>
              <a:t>Awami</a:t>
            </a:r>
            <a:r>
              <a:rPr lang="en-US" dirty="0">
                <a:solidFill>
                  <a:schemeClr val="tx1"/>
                </a:solidFill>
                <a:latin typeface="Times New Roman" pitchFamily="18" charset="0"/>
                <a:cs typeface="Times New Roman" pitchFamily="18" charset="0"/>
              </a:rPr>
              <a:t>  league won all the seats in East Pakistan.</a:t>
            </a:r>
          </a:p>
          <a:p>
            <a:pPr algn="just"/>
            <a:r>
              <a:rPr lang="en-US" dirty="0">
                <a:solidFill>
                  <a:schemeClr val="tx1"/>
                </a:solidFill>
                <a:latin typeface="Times New Roman" pitchFamily="18" charset="0"/>
                <a:cs typeface="Times New Roman" pitchFamily="18" charset="0"/>
              </a:rPr>
              <a:t>During the negotiations, the West Pakistani refused to accept the 6-point program and also refused to let </a:t>
            </a:r>
            <a:r>
              <a:rPr lang="en-US" dirty="0" err="1">
                <a:solidFill>
                  <a:schemeClr val="tx1"/>
                </a:solidFill>
                <a:latin typeface="Times New Roman" pitchFamily="18" charset="0"/>
                <a:cs typeface="Times New Roman" pitchFamily="18" charset="0"/>
              </a:rPr>
              <a:t>Awami</a:t>
            </a:r>
            <a:r>
              <a:rPr lang="en-US" dirty="0">
                <a:solidFill>
                  <a:schemeClr val="tx1"/>
                </a:solidFill>
                <a:latin typeface="Times New Roman" pitchFamily="18" charset="0"/>
                <a:cs typeface="Times New Roman" pitchFamily="18" charset="0"/>
              </a:rPr>
              <a:t> League to form government.</a:t>
            </a:r>
          </a:p>
          <a:p>
            <a:pPr algn="just"/>
            <a:r>
              <a:rPr lang="en-US" dirty="0">
                <a:solidFill>
                  <a:schemeClr val="tx1"/>
                </a:solidFill>
                <a:latin typeface="Times New Roman" pitchFamily="18" charset="0"/>
                <a:cs typeface="Times New Roman" pitchFamily="18" charset="0"/>
              </a:rPr>
              <a:t>On March 7, 1971 Sheikh </a:t>
            </a:r>
            <a:r>
              <a:rPr lang="en-US" dirty="0" err="1">
                <a:solidFill>
                  <a:schemeClr val="tx1"/>
                </a:solidFill>
                <a:latin typeface="Times New Roman" pitchFamily="18" charset="0"/>
                <a:cs typeface="Times New Roman" pitchFamily="18" charset="0"/>
              </a:rPr>
              <a:t>Mujibur</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Rahman</a:t>
            </a:r>
            <a:r>
              <a:rPr lang="en-US" dirty="0">
                <a:solidFill>
                  <a:schemeClr val="tx1"/>
                </a:solidFill>
                <a:latin typeface="Times New Roman" pitchFamily="18" charset="0"/>
                <a:cs typeface="Times New Roman" pitchFamily="18" charset="0"/>
              </a:rPr>
              <a:t> made his historic freedom speech which called for the revolution for liberation.</a:t>
            </a:r>
          </a:p>
          <a:p>
            <a:pPr algn="just"/>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129</a:t>
            </a:fld>
            <a:endParaRPr lang="en-US"/>
          </a:p>
        </p:txBody>
      </p:sp>
    </p:spTree>
    <p:extLst>
      <p:ext uri="{BB962C8B-B14F-4D97-AF65-F5344CB8AC3E}">
        <p14:creationId xmlns:p14="http://schemas.microsoft.com/office/powerpoint/2010/main" val="311503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889620" y="829996"/>
          <a:ext cx="8079182" cy="2702460"/>
        </p:xfrm>
        <a:graphic>
          <a:graphicData uri="http://schemas.openxmlformats.org/drawingml/2006/table">
            <a:tbl>
              <a:tblPr firstRow="1" firstCol="1" bandRow="1"/>
              <a:tblGrid>
                <a:gridCol w="3718847">
                  <a:extLst>
                    <a:ext uri="{9D8B030D-6E8A-4147-A177-3AD203B41FA5}">
                      <a16:colId xmlns:a16="http://schemas.microsoft.com/office/drawing/2014/main" val="20000"/>
                    </a:ext>
                  </a:extLst>
                </a:gridCol>
                <a:gridCol w="4360335">
                  <a:extLst>
                    <a:ext uri="{9D8B030D-6E8A-4147-A177-3AD203B41FA5}">
                      <a16:colId xmlns:a16="http://schemas.microsoft.com/office/drawing/2014/main" val="20001"/>
                    </a:ext>
                  </a:extLst>
                </a:gridCol>
              </a:tblGrid>
              <a:tr h="562809">
                <a:tc>
                  <a:txBody>
                    <a:bodyPr/>
                    <a:lstStyle/>
                    <a:p>
                      <a:pPr>
                        <a:lnSpc>
                          <a:spcPct val="115000"/>
                        </a:lnSpc>
                        <a:spcAft>
                          <a:spcPts val="0"/>
                        </a:spcAft>
                      </a:pPr>
                      <a:r>
                        <a:rPr lang="en-US" sz="1800" dirty="0">
                          <a:solidFill>
                            <a:srgbClr val="1D2129"/>
                          </a:solidFill>
                          <a:effectLst/>
                          <a:latin typeface="helvetica" panose="020B0604020202020204" pitchFamily="34" charset="0"/>
                        </a:rPr>
                        <a:t>Skin color</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a:solidFill>
                            <a:srgbClr val="1D2129"/>
                          </a:solidFill>
                          <a:effectLst/>
                          <a:latin typeface="helvetica" panose="020B0604020202020204" pitchFamily="34" charset="0"/>
                        </a:rPr>
                        <a:t>Brownish to yellow</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26431">
                <a:tc>
                  <a:txBody>
                    <a:bodyPr/>
                    <a:lstStyle/>
                    <a:p>
                      <a:pPr>
                        <a:lnSpc>
                          <a:spcPct val="115000"/>
                        </a:lnSpc>
                        <a:spcAft>
                          <a:spcPts val="0"/>
                        </a:spcAft>
                      </a:pPr>
                      <a:r>
                        <a:rPr lang="en-US" sz="1800" dirty="0">
                          <a:solidFill>
                            <a:srgbClr val="1D2129"/>
                          </a:solidFill>
                          <a:effectLst/>
                          <a:latin typeface="helvetica" panose="020B0604020202020204" pitchFamily="34" charset="0"/>
                        </a:rPr>
                        <a:t>Hair</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Black and straight </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4423">
                <a:tc>
                  <a:txBody>
                    <a:bodyPr/>
                    <a:lstStyle/>
                    <a:p>
                      <a:pPr>
                        <a:lnSpc>
                          <a:spcPct val="115000"/>
                        </a:lnSpc>
                        <a:spcAft>
                          <a:spcPts val="0"/>
                        </a:spcAft>
                      </a:pPr>
                      <a:r>
                        <a:rPr lang="en-US" sz="1800">
                          <a:solidFill>
                            <a:srgbClr val="1D2129"/>
                          </a:solidFill>
                          <a:effectLst/>
                          <a:latin typeface="helvetica" panose="020B0604020202020204" pitchFamily="34" charset="0"/>
                        </a:rPr>
                        <a:t>Body Hair</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Noticeably sparse </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4423">
                <a:tc>
                  <a:txBody>
                    <a:bodyPr/>
                    <a:lstStyle/>
                    <a:p>
                      <a:pPr>
                        <a:lnSpc>
                          <a:spcPct val="115000"/>
                        </a:lnSpc>
                        <a:spcAft>
                          <a:spcPts val="0"/>
                        </a:spcAft>
                      </a:pPr>
                      <a:r>
                        <a:rPr lang="en-US" sz="1800">
                          <a:solidFill>
                            <a:srgbClr val="1D2129"/>
                          </a:solidFill>
                          <a:effectLst/>
                          <a:latin typeface="helvetica" panose="020B0604020202020204" pitchFamily="34" charset="0"/>
                        </a:rPr>
                        <a:t>Nose</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Flat</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4374">
                <a:tc gridSpan="2">
                  <a:txBody>
                    <a:bodyPr/>
                    <a:lstStyle/>
                    <a:p>
                      <a:pPr>
                        <a:lnSpc>
                          <a:spcPct val="115000"/>
                        </a:lnSpc>
                        <a:spcAft>
                          <a:spcPts val="0"/>
                        </a:spcAft>
                      </a:pPr>
                      <a:r>
                        <a:rPr lang="en-US" sz="1800" b="1" dirty="0">
                          <a:solidFill>
                            <a:srgbClr val="1D2129"/>
                          </a:solidFill>
                          <a:effectLst/>
                          <a:latin typeface="helvetica" panose="020B0604020202020204" pitchFamily="34" charset="0"/>
                        </a:rPr>
                        <a:t>Chinese, Korean, Japanese etc. </a:t>
                      </a:r>
                      <a:endParaRPr lang="en-US" sz="1800" b="1"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1889620" y="4300580"/>
          <a:ext cx="8079182" cy="2414461"/>
        </p:xfrm>
        <a:graphic>
          <a:graphicData uri="http://schemas.openxmlformats.org/drawingml/2006/table">
            <a:tbl>
              <a:tblPr firstRow="1" firstCol="1" bandRow="1"/>
              <a:tblGrid>
                <a:gridCol w="3718848">
                  <a:extLst>
                    <a:ext uri="{9D8B030D-6E8A-4147-A177-3AD203B41FA5}">
                      <a16:colId xmlns:a16="http://schemas.microsoft.com/office/drawing/2014/main" val="20000"/>
                    </a:ext>
                  </a:extLst>
                </a:gridCol>
                <a:gridCol w="4360334">
                  <a:extLst>
                    <a:ext uri="{9D8B030D-6E8A-4147-A177-3AD203B41FA5}">
                      <a16:colId xmlns:a16="http://schemas.microsoft.com/office/drawing/2014/main" val="20001"/>
                    </a:ext>
                  </a:extLst>
                </a:gridCol>
              </a:tblGrid>
              <a:tr h="365125">
                <a:tc>
                  <a:txBody>
                    <a:bodyPr/>
                    <a:lstStyle/>
                    <a:p>
                      <a:pPr>
                        <a:lnSpc>
                          <a:spcPct val="115000"/>
                        </a:lnSpc>
                        <a:spcAft>
                          <a:spcPts val="0"/>
                        </a:spcAft>
                      </a:pPr>
                      <a:r>
                        <a:rPr lang="en-US" sz="1800" dirty="0">
                          <a:solidFill>
                            <a:srgbClr val="1D2129"/>
                          </a:solidFill>
                          <a:effectLst/>
                          <a:latin typeface="helvetica" panose="020B0604020202020204" pitchFamily="34" charset="0"/>
                        </a:rPr>
                        <a:t>Skin color</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a:solidFill>
                            <a:srgbClr val="1D2129"/>
                          </a:solidFill>
                          <a:effectLst/>
                          <a:latin typeface="helvetica" panose="020B0604020202020204" pitchFamily="34" charset="0"/>
                        </a:rPr>
                        <a:t>Chocolate to jet black</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pPr>
                        <a:lnSpc>
                          <a:spcPct val="115000"/>
                        </a:lnSpc>
                        <a:spcAft>
                          <a:spcPts val="0"/>
                        </a:spcAft>
                      </a:pPr>
                      <a:r>
                        <a:rPr lang="en-US" sz="1800" dirty="0">
                          <a:solidFill>
                            <a:srgbClr val="1D2129"/>
                          </a:solidFill>
                          <a:effectLst/>
                          <a:latin typeface="helvetica" panose="020B0604020202020204" pitchFamily="34" charset="0"/>
                        </a:rPr>
                        <a:t>Hair</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a:solidFill>
                            <a:srgbClr val="1D2129"/>
                          </a:solidFill>
                          <a:effectLst/>
                          <a:latin typeface="helvetica" panose="020B0604020202020204" pitchFamily="34" charset="0"/>
                        </a:rPr>
                        <a:t>Woolly or frizzy</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710">
                <a:tc>
                  <a:txBody>
                    <a:bodyPr/>
                    <a:lstStyle/>
                    <a:p>
                      <a:pPr>
                        <a:lnSpc>
                          <a:spcPct val="115000"/>
                        </a:lnSpc>
                        <a:spcAft>
                          <a:spcPts val="0"/>
                        </a:spcAft>
                      </a:pPr>
                      <a:r>
                        <a:rPr lang="en-US" sz="1800" dirty="0">
                          <a:solidFill>
                            <a:srgbClr val="1D2129"/>
                          </a:solidFill>
                          <a:effectLst/>
                          <a:latin typeface="helvetica" panose="020B0604020202020204" pitchFamily="34" charset="0"/>
                        </a:rPr>
                        <a:t>Nose</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Small</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3375">
                <a:tc>
                  <a:txBody>
                    <a:bodyPr/>
                    <a:lstStyle/>
                    <a:p>
                      <a:pPr>
                        <a:lnSpc>
                          <a:spcPct val="115000"/>
                        </a:lnSpc>
                        <a:spcAft>
                          <a:spcPts val="0"/>
                        </a:spcAft>
                      </a:pPr>
                      <a:r>
                        <a:rPr lang="en-US" sz="1800" dirty="0">
                          <a:solidFill>
                            <a:srgbClr val="1D2129"/>
                          </a:solidFill>
                          <a:effectLst/>
                          <a:latin typeface="helvetica" panose="020B0604020202020204" pitchFamily="34" charset="0"/>
                        </a:rPr>
                        <a:t>Ears </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a:solidFill>
                            <a:srgbClr val="1D2129"/>
                          </a:solidFill>
                          <a:effectLst/>
                          <a:latin typeface="helvetica" panose="020B0604020202020204" pitchFamily="34" charset="0"/>
                        </a:rPr>
                        <a:t>Bulbous</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5125">
                <a:tc>
                  <a:txBody>
                    <a:bodyPr/>
                    <a:lstStyle/>
                    <a:p>
                      <a:pPr>
                        <a:lnSpc>
                          <a:spcPct val="115000"/>
                        </a:lnSpc>
                        <a:spcAft>
                          <a:spcPts val="0"/>
                        </a:spcAft>
                      </a:pPr>
                      <a:r>
                        <a:rPr lang="en-US" sz="1800" dirty="0">
                          <a:solidFill>
                            <a:srgbClr val="1D2129"/>
                          </a:solidFill>
                          <a:effectLst/>
                          <a:latin typeface="helvetica" panose="020B0604020202020204" pitchFamily="34" charset="0"/>
                        </a:rPr>
                        <a:t>Lips</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a:solidFill>
                            <a:srgbClr val="1D2129"/>
                          </a:solidFill>
                          <a:effectLst/>
                          <a:latin typeface="helvetica" panose="020B0604020202020204" pitchFamily="34" charset="0"/>
                        </a:rPr>
                        <a:t>Bulbous</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7975">
                <a:tc>
                  <a:txBody>
                    <a:bodyPr/>
                    <a:lstStyle/>
                    <a:p>
                      <a:pPr>
                        <a:lnSpc>
                          <a:spcPct val="115000"/>
                        </a:lnSpc>
                        <a:spcAft>
                          <a:spcPts val="0"/>
                        </a:spcAft>
                      </a:pPr>
                      <a:r>
                        <a:rPr lang="en-US" sz="1800">
                          <a:solidFill>
                            <a:srgbClr val="1D2129"/>
                          </a:solidFill>
                          <a:effectLst/>
                          <a:latin typeface="helvetica" panose="020B0604020202020204" pitchFamily="34" charset="0"/>
                        </a:rPr>
                        <a:t>Jaw </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Heavy</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8290">
                <a:tc gridSpan="2">
                  <a:txBody>
                    <a:bodyPr/>
                    <a:lstStyle/>
                    <a:p>
                      <a:pPr>
                        <a:lnSpc>
                          <a:spcPct val="115000"/>
                        </a:lnSpc>
                        <a:spcAft>
                          <a:spcPts val="0"/>
                        </a:spcAft>
                      </a:pPr>
                      <a:r>
                        <a:rPr lang="en-US" sz="1800" b="1" dirty="0">
                          <a:solidFill>
                            <a:srgbClr val="1D2129"/>
                          </a:solidFill>
                          <a:effectLst/>
                          <a:latin typeface="helvetica" panose="020B0604020202020204" pitchFamily="34" charset="0"/>
                        </a:rPr>
                        <a:t>All Africans except North Africans and inhabitants of North Sahara.</a:t>
                      </a:r>
                      <a:endParaRPr lang="en-US" sz="1800" b="1"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6" name="Rectangle 1"/>
          <p:cNvSpPr>
            <a:spLocks noChangeArrowheads="1"/>
          </p:cNvSpPr>
          <p:nvPr/>
        </p:nvSpPr>
        <p:spPr bwMode="auto">
          <a:xfrm>
            <a:off x="5007942" y="3787245"/>
            <a:ext cx="14610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Negroid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4748112" y="302492"/>
            <a:ext cx="1481496" cy="400110"/>
          </a:xfrm>
          <a:prstGeom prst="rect">
            <a:avLst/>
          </a:prstGeom>
        </p:spPr>
        <p:txBody>
          <a:bodyPr wrap="none">
            <a:spAutoFit/>
          </a:bodyPr>
          <a:lstStyle/>
          <a:p>
            <a:pPr lvl="0" eaLnBrk="0" fontAlgn="base" hangingPunct="0">
              <a:spcBef>
                <a:spcPct val="0"/>
              </a:spcBef>
              <a:spcAft>
                <a:spcPct val="0"/>
              </a:spcAft>
            </a:pPr>
            <a:r>
              <a:rPr lang="en-US" altLang="en-US" sz="2000" b="1" dirty="0">
                <a:latin typeface="Arial" panose="020B0604020202020204" pitchFamily="34" charset="0"/>
              </a:rPr>
              <a:t>Mongoloid</a:t>
            </a:r>
          </a:p>
        </p:txBody>
      </p:sp>
    </p:spTree>
    <p:extLst>
      <p:ext uri="{BB962C8B-B14F-4D97-AF65-F5344CB8AC3E}">
        <p14:creationId xmlns:p14="http://schemas.microsoft.com/office/powerpoint/2010/main" val="28363500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130</a:t>
            </a:fld>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176" y="573087"/>
            <a:ext cx="8382000" cy="628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4292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131</a:t>
            </a:fld>
            <a:endParaRPr lang="en-US"/>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6473" y="-6927"/>
            <a:ext cx="8864600" cy="66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9929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132</a:t>
            </a:fld>
            <a:endParaRPr lang="en-US"/>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990600"/>
            <a:ext cx="7519168" cy="563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5062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133</a:t>
            </a:fld>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1" y="762000"/>
            <a:ext cx="7823981" cy="586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3347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134</a:t>
            </a:fld>
            <a:endParaRPr lang="en-US"/>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4601" y="762000"/>
            <a:ext cx="772345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44032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838200"/>
            <a:ext cx="7624466"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FD42174A-8CBA-40AA-B387-FA1609FF6A6E}" type="slidenum">
              <a:rPr lang="en-US" smtClean="0"/>
              <a:t>135</a:t>
            </a:fld>
            <a:endParaRPr lang="en-US"/>
          </a:p>
        </p:txBody>
      </p:sp>
    </p:spTree>
    <p:extLst>
      <p:ext uri="{BB962C8B-B14F-4D97-AF65-F5344CB8AC3E}">
        <p14:creationId xmlns:p14="http://schemas.microsoft.com/office/powerpoint/2010/main" val="532603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81000"/>
            <a:ext cx="7024744" cy="570464"/>
          </a:xfrm>
        </p:spPr>
        <p:txBody>
          <a:bodyPr>
            <a:normAutofit/>
          </a:bodyPr>
          <a:lstStyle/>
          <a:p>
            <a:r>
              <a:rPr lang="en-US" sz="2800" b="1" dirty="0">
                <a:latin typeface="Times New Roman" pitchFamily="18" charset="0"/>
                <a:cs typeface="Times New Roman" pitchFamily="18" charset="0"/>
              </a:rPr>
              <a:t>Basics Of The War</a:t>
            </a:r>
          </a:p>
        </p:txBody>
      </p:sp>
      <p:sp>
        <p:nvSpPr>
          <p:cNvPr id="3" name="Content Placeholder 2"/>
          <p:cNvSpPr>
            <a:spLocks noGrp="1"/>
          </p:cNvSpPr>
          <p:nvPr>
            <p:ph idx="1"/>
          </p:nvPr>
        </p:nvSpPr>
        <p:spPr>
          <a:xfrm>
            <a:off x="592494" y="1098550"/>
            <a:ext cx="10594910" cy="5257800"/>
          </a:xfrm>
        </p:spPr>
        <p:txBody>
          <a:bodyPr>
            <a:noAutofit/>
          </a:bodyPr>
          <a:lstStyle/>
          <a:p>
            <a:pPr algn="just"/>
            <a:r>
              <a:rPr lang="en-US" sz="2200" dirty="0">
                <a:latin typeface="Times New Roman" pitchFamily="18" charset="0"/>
                <a:cs typeface="Times New Roman" pitchFamily="18" charset="0"/>
              </a:rPr>
              <a:t>Lasted about 9 months – March 26, 1971 until December 16, 1971</a:t>
            </a:r>
          </a:p>
          <a:p>
            <a:pPr algn="just"/>
            <a:r>
              <a:rPr lang="en-US" sz="2200" dirty="0">
                <a:latin typeface="Times New Roman" pitchFamily="18" charset="0"/>
                <a:cs typeface="Times New Roman" pitchFamily="18" charset="0"/>
              </a:rPr>
              <a:t>India declared war on West Pakistan after the Pakistani Air Force (PAF) struck Indian airfields in northern India</a:t>
            </a:r>
          </a:p>
          <a:p>
            <a:pPr algn="just"/>
            <a:r>
              <a:rPr lang="en-US" sz="2200" dirty="0">
                <a:latin typeface="Times New Roman" pitchFamily="18" charset="0"/>
                <a:cs typeface="Times New Roman" pitchFamily="18" charset="0"/>
              </a:rPr>
              <a:t>The war ended 2 weeks later when India and the West had overpowered the East</a:t>
            </a:r>
          </a:p>
          <a:p>
            <a:pPr algn="just"/>
            <a:r>
              <a:rPr lang="en-US" sz="2200" dirty="0">
                <a:latin typeface="Times New Roman" pitchFamily="18" charset="0"/>
                <a:cs typeface="Times New Roman" pitchFamily="18" charset="0"/>
              </a:rPr>
              <a:t>Resulted in Bangladesh's independence from Pakistan</a:t>
            </a:r>
          </a:p>
          <a:p>
            <a:pPr algn="just"/>
            <a:endParaRPr lang="en-US"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136</a:t>
            </a:fld>
            <a:endParaRPr lang="en-US"/>
          </a:p>
        </p:txBody>
      </p:sp>
    </p:spTree>
    <p:extLst>
      <p:ext uri="{BB962C8B-B14F-4D97-AF65-F5344CB8AC3E}">
        <p14:creationId xmlns:p14="http://schemas.microsoft.com/office/powerpoint/2010/main" val="37418404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1" y="762000"/>
            <a:ext cx="752280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FD42174A-8CBA-40AA-B387-FA1609FF6A6E}" type="slidenum">
              <a:rPr lang="en-US" smtClean="0"/>
              <a:t>137</a:t>
            </a:fld>
            <a:endParaRPr lang="en-US"/>
          </a:p>
        </p:txBody>
      </p:sp>
    </p:spTree>
    <p:extLst>
      <p:ext uri="{BB962C8B-B14F-4D97-AF65-F5344CB8AC3E}">
        <p14:creationId xmlns:p14="http://schemas.microsoft.com/office/powerpoint/2010/main" val="35358487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138</a:t>
            </a:fld>
            <a:endParaRPr lang="en-US"/>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01" y="762000"/>
            <a:ext cx="741501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8273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139</a:t>
            </a:fld>
            <a:endParaRPr lang="en-US"/>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685800"/>
            <a:ext cx="7723472"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662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1842448" y="3501789"/>
          <a:ext cx="7792871" cy="2394043"/>
        </p:xfrm>
        <a:graphic>
          <a:graphicData uri="http://schemas.openxmlformats.org/drawingml/2006/table">
            <a:tbl>
              <a:tblPr firstRow="1" firstCol="1" bandRow="1"/>
              <a:tblGrid>
                <a:gridCol w="3586663">
                  <a:extLst>
                    <a:ext uri="{9D8B030D-6E8A-4147-A177-3AD203B41FA5}">
                      <a16:colId xmlns:a16="http://schemas.microsoft.com/office/drawing/2014/main" val="20000"/>
                    </a:ext>
                  </a:extLst>
                </a:gridCol>
                <a:gridCol w="4206208">
                  <a:extLst>
                    <a:ext uri="{9D8B030D-6E8A-4147-A177-3AD203B41FA5}">
                      <a16:colId xmlns:a16="http://schemas.microsoft.com/office/drawing/2014/main" val="20001"/>
                    </a:ext>
                  </a:extLst>
                </a:gridCol>
              </a:tblGrid>
              <a:tr h="602176">
                <a:tc>
                  <a:txBody>
                    <a:bodyPr/>
                    <a:lstStyle/>
                    <a:p>
                      <a:pPr>
                        <a:lnSpc>
                          <a:spcPct val="115000"/>
                        </a:lnSpc>
                        <a:spcAft>
                          <a:spcPts val="0"/>
                        </a:spcAft>
                      </a:pPr>
                      <a:r>
                        <a:rPr lang="en-US" sz="1800" dirty="0">
                          <a:solidFill>
                            <a:srgbClr val="1D2129"/>
                          </a:solidFill>
                          <a:effectLst/>
                          <a:latin typeface="helvetica" panose="020B0604020202020204" pitchFamily="34" charset="0"/>
                        </a:rPr>
                        <a:t>Stature</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Short and middle structure</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70248">
                <a:tc>
                  <a:txBody>
                    <a:bodyPr/>
                    <a:lstStyle/>
                    <a:p>
                      <a:pPr>
                        <a:lnSpc>
                          <a:spcPct val="115000"/>
                        </a:lnSpc>
                        <a:spcAft>
                          <a:spcPts val="0"/>
                        </a:spcAft>
                      </a:pPr>
                      <a:r>
                        <a:rPr lang="en-US" sz="1800" dirty="0">
                          <a:solidFill>
                            <a:srgbClr val="1D2129"/>
                          </a:solidFill>
                          <a:effectLst/>
                          <a:latin typeface="helvetica" panose="020B0604020202020204" pitchFamily="34" charset="0"/>
                        </a:rPr>
                        <a:t>Size of the Skull</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Long and round</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1806">
                <a:tc>
                  <a:txBody>
                    <a:bodyPr/>
                    <a:lstStyle/>
                    <a:p>
                      <a:pPr>
                        <a:lnSpc>
                          <a:spcPct val="115000"/>
                        </a:lnSpc>
                        <a:spcAft>
                          <a:spcPts val="0"/>
                        </a:spcAft>
                      </a:pPr>
                      <a:r>
                        <a:rPr lang="en-US" sz="1800" dirty="0">
                          <a:solidFill>
                            <a:srgbClr val="1D2129"/>
                          </a:solidFill>
                          <a:effectLst/>
                          <a:latin typeface="helvetica" panose="020B0604020202020204" pitchFamily="34" charset="0"/>
                        </a:rPr>
                        <a:t>Skin color</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Black</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9813">
                <a:tc>
                  <a:txBody>
                    <a:bodyPr/>
                    <a:lstStyle/>
                    <a:p>
                      <a:pPr>
                        <a:lnSpc>
                          <a:spcPct val="115000"/>
                        </a:lnSpc>
                        <a:spcAft>
                          <a:spcPts val="0"/>
                        </a:spcAft>
                      </a:pPr>
                      <a:r>
                        <a:rPr lang="en-US" sz="1800">
                          <a:solidFill>
                            <a:srgbClr val="1D2129"/>
                          </a:solidFill>
                          <a:effectLst/>
                          <a:latin typeface="helvetica" panose="020B0604020202020204" pitchFamily="34" charset="0"/>
                        </a:rPr>
                        <a:t>Nose</a:t>
                      </a:r>
                      <a:endParaRPr lang="en-US" sz="180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solidFill>
                            <a:srgbClr val="1D2129"/>
                          </a:solidFill>
                          <a:effectLst/>
                          <a:latin typeface="helvetica" panose="020B0604020202020204" pitchFamily="34" charset="0"/>
                        </a:rPr>
                        <a:t>Wide</a:t>
                      </a:r>
                      <a:endParaRPr lang="en-US" sz="1800"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Rectangle 2"/>
          <p:cNvSpPr>
            <a:spLocks noChangeArrowheads="1"/>
          </p:cNvSpPr>
          <p:nvPr/>
        </p:nvSpPr>
        <p:spPr bwMode="auto">
          <a:xfrm>
            <a:off x="750627" y="865328"/>
            <a:ext cx="10440537"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Racial Characteristics of the people of Bangladesh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Proto-</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Australoid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were the original inhabitants of Bangladesh.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diversified Characteristics were seen among the Bengali Population.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They belonged to the Dravidian language speaking groups.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34746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1" y="304800"/>
            <a:ext cx="8311179" cy="6239898"/>
          </a:xfrm>
        </p:spPr>
      </p:pic>
    </p:spTree>
    <p:extLst>
      <p:ext uri="{BB962C8B-B14F-4D97-AF65-F5344CB8AC3E}">
        <p14:creationId xmlns:p14="http://schemas.microsoft.com/office/powerpoint/2010/main" val="216845769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304801"/>
            <a:ext cx="8590048" cy="6449269"/>
          </a:xfrm>
        </p:spPr>
      </p:pic>
    </p:spTree>
    <p:extLst>
      <p:ext uri="{BB962C8B-B14F-4D97-AF65-F5344CB8AC3E}">
        <p14:creationId xmlns:p14="http://schemas.microsoft.com/office/powerpoint/2010/main" val="24823865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1" y="533400"/>
            <a:ext cx="8082261" cy="6068030"/>
          </a:xfrm>
        </p:spPr>
      </p:pic>
    </p:spTree>
    <p:extLst>
      <p:ext uri="{BB962C8B-B14F-4D97-AF65-F5344CB8AC3E}">
        <p14:creationId xmlns:p14="http://schemas.microsoft.com/office/powerpoint/2010/main" val="36237803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533401"/>
            <a:ext cx="8153400" cy="6121441"/>
          </a:xfrm>
        </p:spPr>
      </p:pic>
    </p:spTree>
    <p:extLst>
      <p:ext uri="{BB962C8B-B14F-4D97-AF65-F5344CB8AC3E}">
        <p14:creationId xmlns:p14="http://schemas.microsoft.com/office/powerpoint/2010/main" val="41527619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057400" y="418744"/>
            <a:ext cx="7946606" cy="5966183"/>
          </a:xfrm>
        </p:spPr>
      </p:pic>
    </p:spTree>
    <p:extLst>
      <p:ext uri="{BB962C8B-B14F-4D97-AF65-F5344CB8AC3E}">
        <p14:creationId xmlns:p14="http://schemas.microsoft.com/office/powerpoint/2010/main" val="8679117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533401"/>
            <a:ext cx="7793888" cy="5851525"/>
          </a:xfrm>
        </p:spPr>
      </p:pic>
    </p:spTree>
    <p:extLst>
      <p:ext uri="{BB962C8B-B14F-4D97-AF65-F5344CB8AC3E}">
        <p14:creationId xmlns:p14="http://schemas.microsoft.com/office/powerpoint/2010/main" val="33192401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533401"/>
            <a:ext cx="8031354" cy="6029811"/>
          </a:xfrm>
        </p:spPr>
      </p:pic>
    </p:spTree>
    <p:extLst>
      <p:ext uri="{BB962C8B-B14F-4D97-AF65-F5344CB8AC3E}">
        <p14:creationId xmlns:p14="http://schemas.microsoft.com/office/powerpoint/2010/main" val="41496575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1" y="609601"/>
            <a:ext cx="8050633" cy="6044285"/>
          </a:xfrm>
        </p:spPr>
      </p:pic>
    </p:spTree>
    <p:extLst>
      <p:ext uri="{BB962C8B-B14F-4D97-AF65-F5344CB8AC3E}">
        <p14:creationId xmlns:p14="http://schemas.microsoft.com/office/powerpoint/2010/main" val="17994685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809200"/>
            <a:ext cx="8158142" cy="6125001"/>
          </a:xfrm>
        </p:spPr>
      </p:pic>
    </p:spTree>
    <p:extLst>
      <p:ext uri="{BB962C8B-B14F-4D97-AF65-F5344CB8AC3E}">
        <p14:creationId xmlns:p14="http://schemas.microsoft.com/office/powerpoint/2010/main" val="22370392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1" y="685800"/>
            <a:ext cx="7955473" cy="5972840"/>
          </a:xfrm>
        </p:spPr>
      </p:pic>
    </p:spTree>
    <p:extLst>
      <p:ext uri="{BB962C8B-B14F-4D97-AF65-F5344CB8AC3E}">
        <p14:creationId xmlns:p14="http://schemas.microsoft.com/office/powerpoint/2010/main" val="892852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50126" y="984906"/>
            <a:ext cx="11668835"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are </a:t>
            </a:r>
            <a:r>
              <a:rPr lang="en-US" sz="2400" dirty="0">
                <a:latin typeface="Times New Roman" panose="02020603050405020304" pitchFamily="18" charset="0"/>
                <a:cs typeface="Times New Roman" panose="02020603050405020304" pitchFamily="18" charset="0"/>
              </a:rPr>
              <a:t>Caucasoid,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Mongoloid influence and </a:t>
            </a:r>
            <a:r>
              <a:rPr lang="en-US" altLang="en-US" sz="2400" dirty="0" err="1">
                <a:latin typeface="Times New Roman" panose="02020603050405020304" pitchFamily="18" charset="0"/>
                <a:cs typeface="Times New Roman" panose="02020603050405020304" pitchFamily="18" charset="0"/>
              </a:rPr>
              <a:t>Ausraloid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influence on Bengali people,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therefore, the Bengalis are a mixed race.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During the period between 8th and 12th century, Muslim saints and Muslim traders came here from Turkey, Iran, and from other countries of central Asia. </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Muslim saints came to preach Islam and the traders came with an ambition of trading here.</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Many of these people ultimately settled here permanently and also got married here. </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 there is a great influence of the Muslims on the people of the Bengal.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According to Hunter, the Muslims of this country are converted Hindus and Buddha.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Finally, we can say that the original inhabitants of this country were by and </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Australoid</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influenced by </a:t>
            </a:r>
            <a:r>
              <a:rPr lang="en-US" sz="2400" dirty="0">
                <a:latin typeface="Times New Roman" panose="02020603050405020304" pitchFamily="18" charset="0"/>
                <a:cs typeface="Times New Roman" panose="02020603050405020304" pitchFamily="18" charset="0"/>
              </a:rPr>
              <a:t>Caucasoid and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Mongoloid race. They did not belong to any major race of mankind but they were a mixed race.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66867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507722"/>
            <a:ext cx="8458200" cy="6350279"/>
          </a:xfrm>
        </p:spPr>
      </p:pic>
    </p:spTree>
    <p:extLst>
      <p:ext uri="{BB962C8B-B14F-4D97-AF65-F5344CB8AC3E}">
        <p14:creationId xmlns:p14="http://schemas.microsoft.com/office/powerpoint/2010/main" val="6659444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Republic </a:t>
            </a:r>
          </a:p>
        </p:txBody>
      </p:sp>
      <p:sp>
        <p:nvSpPr>
          <p:cNvPr id="3" name="Content Placeholder 2"/>
          <p:cNvSpPr>
            <a:spLocks noGrp="1"/>
          </p:cNvSpPr>
          <p:nvPr>
            <p:ph idx="1"/>
          </p:nvPr>
        </p:nvSpPr>
        <p:spPr/>
        <p:txBody>
          <a:bodyPr>
            <a:normAutofit fontScale="85000" lnSpcReduction="20000"/>
          </a:bodyPr>
          <a:lstStyle/>
          <a:p>
            <a:r>
              <a:rPr lang="en-US" dirty="0"/>
              <a:t>Rule by a form of government in which the people, or some significant portion of them, have supreme control over the government and where offices of state are elected or chosen by elected people.</a:t>
            </a:r>
          </a:p>
          <a:p>
            <a:pPr marL="0" indent="0">
              <a:buNone/>
            </a:pPr>
            <a:r>
              <a:rPr lang="en-US" dirty="0"/>
              <a:t> </a:t>
            </a:r>
          </a:p>
          <a:p>
            <a:pPr lvl="0"/>
            <a:r>
              <a:rPr lang="en-US" b="1" dirty="0"/>
              <a:t>Constitutional republic: </a:t>
            </a:r>
            <a:r>
              <a:rPr lang="en-US" dirty="0"/>
              <a:t>Rule by a government whose powers are limited by law or a formal constitution, and chosen by a vote amongst at least some sections of the populace.</a:t>
            </a:r>
          </a:p>
          <a:p>
            <a:pPr marL="0" indent="0">
              <a:buNone/>
            </a:pPr>
            <a:r>
              <a:rPr lang="en-US" i="1" dirty="0"/>
              <a:t>     Examples:</a:t>
            </a:r>
            <a:r>
              <a:rPr lang="en-US" dirty="0"/>
              <a:t> The </a:t>
            </a:r>
            <a:r>
              <a:rPr lang="en-US" dirty="0">
                <a:solidFill>
                  <a:schemeClr val="tx1"/>
                </a:solidFill>
              </a:rPr>
              <a:t>United States, South Africa, India</a:t>
            </a:r>
            <a:r>
              <a:rPr lang="en-US" dirty="0"/>
              <a:t>, etc.</a:t>
            </a:r>
          </a:p>
          <a:p>
            <a:pPr marL="0" indent="0">
              <a:buNone/>
            </a:pPr>
            <a:endParaRPr lang="en-US" dirty="0"/>
          </a:p>
          <a:p>
            <a:pPr lvl="0"/>
            <a:r>
              <a:rPr lang="en-US" b="1" dirty="0"/>
              <a:t>Parliamentary republic:</a:t>
            </a:r>
            <a:r>
              <a:rPr lang="en-US" dirty="0"/>
              <a:t> A republic, like India, Singapore and Poland, with an elected head of state, but where the head of state and head of government are kept separate with the head of government retaining most executive powers, or a head of state akin to a head of government, elected by a parliament.</a:t>
            </a:r>
          </a:p>
          <a:p>
            <a:endParaRPr lang="en-US" dirty="0"/>
          </a:p>
        </p:txBody>
      </p:sp>
    </p:spTree>
    <p:extLst>
      <p:ext uri="{BB962C8B-B14F-4D97-AF65-F5344CB8AC3E}">
        <p14:creationId xmlns:p14="http://schemas.microsoft.com/office/powerpoint/2010/main" val="3862031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lvl="0"/>
            <a:r>
              <a:rPr lang="en-US" sz="2200" b="1" dirty="0"/>
              <a:t>Federal republic:</a:t>
            </a:r>
            <a:r>
              <a:rPr lang="en-US" sz="2200" dirty="0"/>
              <a:t> A federal union of states or provinces with a republican form of government.	</a:t>
            </a:r>
            <a:r>
              <a:rPr lang="en-US" sz="2200" i="1" dirty="0"/>
              <a:t>Examples:</a:t>
            </a:r>
            <a:r>
              <a:rPr lang="en-US" sz="2200" dirty="0"/>
              <a:t> Argentina, Austria, Brazil, Germany, India, Russia, and Switzerland</a:t>
            </a:r>
          </a:p>
          <a:p>
            <a:pPr lvl="0"/>
            <a:r>
              <a:rPr lang="en-US" sz="2200" b="1" dirty="0"/>
              <a:t>Islamic Republic:</a:t>
            </a:r>
            <a:r>
              <a:rPr lang="en-US" sz="2200" dirty="0"/>
              <a:t> Republics governed in accordance with Islamic law.   </a:t>
            </a:r>
            <a:r>
              <a:rPr lang="en-US" sz="2200" i="1" dirty="0"/>
              <a:t>Examples:</a:t>
            </a:r>
            <a:r>
              <a:rPr lang="en-US" sz="2200" dirty="0"/>
              <a:t> include Afghanistan, Pakistan, and Iran.</a:t>
            </a:r>
          </a:p>
          <a:p>
            <a:pPr lvl="0"/>
            <a:r>
              <a:rPr lang="en-US" sz="2200" b="1" dirty="0"/>
              <a:t>Socialist Republic:</a:t>
            </a:r>
            <a:r>
              <a:rPr lang="en-US" sz="2200" dirty="0"/>
              <a:t> Countries like China and Vietnam are meant to be governed for and by the people, but with no direct elections. The term </a:t>
            </a:r>
            <a:r>
              <a:rPr lang="en-US" sz="2200" i="1" dirty="0"/>
              <a:t>People's Republic</a:t>
            </a:r>
            <a:r>
              <a:rPr lang="en-US" sz="2200" dirty="0"/>
              <a:t> is used to differentiate themselves from the earlier republic of their countries before the people's revolution, like the Republic of China and Republic of Korea.</a:t>
            </a:r>
          </a:p>
          <a:p>
            <a:endParaRPr lang="en-US" sz="2200" dirty="0"/>
          </a:p>
        </p:txBody>
      </p:sp>
    </p:spTree>
    <p:extLst>
      <p:ext uri="{BB962C8B-B14F-4D97-AF65-F5344CB8AC3E}">
        <p14:creationId xmlns:p14="http://schemas.microsoft.com/office/powerpoint/2010/main" val="14613320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a:t>
            </a:r>
            <a:r>
              <a:rPr lang="en-US" dirty="0" err="1"/>
              <a:t>govt</a:t>
            </a:r>
            <a:r>
              <a:rPr lang="en-US" dirty="0"/>
              <a:t> system</a:t>
            </a:r>
          </a:p>
        </p:txBody>
      </p:sp>
      <p:sp>
        <p:nvSpPr>
          <p:cNvPr id="3" name="Content Placeholder 2"/>
          <p:cNvSpPr>
            <a:spLocks noGrp="1"/>
          </p:cNvSpPr>
          <p:nvPr>
            <p:ph idx="1"/>
          </p:nvPr>
        </p:nvSpPr>
        <p:spPr/>
        <p:txBody>
          <a:bodyPr>
            <a:normAutofit fontScale="62500" lnSpcReduction="20000"/>
          </a:bodyPr>
          <a:lstStyle/>
          <a:p>
            <a:r>
              <a:rPr lang="en-US" sz="4400" b="1" dirty="0">
                <a:solidFill>
                  <a:srgbClr val="002060"/>
                </a:solidFill>
              </a:rPr>
              <a:t>Anarchy</a:t>
            </a:r>
            <a:endParaRPr lang="en-US" sz="4400" dirty="0">
              <a:solidFill>
                <a:srgbClr val="002060"/>
              </a:solidFill>
            </a:endParaRPr>
          </a:p>
          <a:p>
            <a:pPr marL="0" indent="0">
              <a:buNone/>
            </a:pPr>
            <a:r>
              <a:rPr lang="en-US" dirty="0"/>
              <a:t>Anarchy is a situation where there is no government. This can happen after a civil war in a country, when a government has been destroyed and rival groups are fighting to take its place. </a:t>
            </a:r>
          </a:p>
          <a:p>
            <a:pPr marL="0" indent="0">
              <a:buNone/>
            </a:pPr>
            <a:r>
              <a:rPr lang="en-US" dirty="0"/>
              <a:t>Anarchists are people who believe that government is a bad thing in that it stops people organizing their own lives.</a:t>
            </a:r>
          </a:p>
          <a:p>
            <a:pPr marL="0" indent="0">
              <a:buNone/>
            </a:pPr>
            <a:r>
              <a:rPr lang="en-US" i="1" dirty="0"/>
              <a:t>Example: </a:t>
            </a:r>
            <a:r>
              <a:rPr lang="en-US" dirty="0"/>
              <a:t>Afghanistan</a:t>
            </a:r>
          </a:p>
          <a:p>
            <a:r>
              <a:rPr lang="en-US" sz="4400" b="1" dirty="0">
                <a:solidFill>
                  <a:srgbClr val="002060"/>
                </a:solidFill>
              </a:rPr>
              <a:t>Capitalist</a:t>
            </a:r>
            <a:endParaRPr lang="en-US" sz="4400" dirty="0">
              <a:solidFill>
                <a:srgbClr val="002060"/>
              </a:solidFill>
            </a:endParaRPr>
          </a:p>
          <a:p>
            <a:pPr marL="0" indent="0">
              <a:buNone/>
            </a:pPr>
            <a:r>
              <a:rPr lang="en-US" dirty="0"/>
              <a:t>In a capitalist or free-market country, people can own their own businesses and property. People can also buy services for private use, such as- healthcare. </a:t>
            </a:r>
          </a:p>
          <a:p>
            <a:pPr marL="0" indent="0">
              <a:buNone/>
            </a:pPr>
            <a:r>
              <a:rPr lang="en-US" dirty="0"/>
              <a:t>But most capitalist governments also provide their own education, health and welfare services. </a:t>
            </a:r>
          </a:p>
          <a:p>
            <a:r>
              <a:rPr lang="en-US" sz="4400" b="1" dirty="0">
                <a:solidFill>
                  <a:srgbClr val="002060"/>
                </a:solidFill>
              </a:rPr>
              <a:t>Communist</a:t>
            </a:r>
            <a:endParaRPr lang="en-US" sz="4400" dirty="0">
              <a:solidFill>
                <a:srgbClr val="002060"/>
              </a:solidFill>
            </a:endParaRPr>
          </a:p>
          <a:p>
            <a:pPr marL="0" indent="0">
              <a:buNone/>
            </a:pPr>
            <a:r>
              <a:rPr lang="en-US" dirty="0"/>
              <a:t>In a communist country, the government owns property such as businesses and farms. </a:t>
            </a:r>
          </a:p>
          <a:p>
            <a:pPr marL="0" indent="0">
              <a:buNone/>
            </a:pPr>
            <a:r>
              <a:rPr lang="en-US" dirty="0"/>
              <a:t>It provides its people's healthcare, education and welfare. </a:t>
            </a:r>
          </a:p>
          <a:p>
            <a:endParaRPr lang="en-US" dirty="0"/>
          </a:p>
        </p:txBody>
      </p:sp>
    </p:spTree>
    <p:extLst>
      <p:ext uri="{BB962C8B-B14F-4D97-AF65-F5344CB8AC3E}">
        <p14:creationId xmlns:p14="http://schemas.microsoft.com/office/powerpoint/2010/main" val="12382144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Government of Bangladesh</a:t>
            </a:r>
          </a:p>
        </p:txBody>
      </p:sp>
      <p:sp>
        <p:nvSpPr>
          <p:cNvPr id="3" name="Content Placeholder 2"/>
          <p:cNvSpPr>
            <a:spLocks noGrp="1"/>
          </p:cNvSpPr>
          <p:nvPr>
            <p:ph idx="1"/>
          </p:nvPr>
        </p:nvSpPr>
        <p:spPr>
          <a:xfrm>
            <a:off x="721567" y="1866124"/>
            <a:ext cx="10232572" cy="3794125"/>
          </a:xfrm>
        </p:spPr>
        <p:txBody>
          <a:bodyPr>
            <a:normAutofit/>
          </a:bodyPr>
          <a:lstStyle/>
          <a:p>
            <a:r>
              <a:rPr lang="en-US" dirty="0"/>
              <a:t>The </a:t>
            </a:r>
            <a:r>
              <a:rPr lang="en-US" b="1" dirty="0"/>
              <a:t>Government of Bangladesh</a:t>
            </a:r>
            <a:r>
              <a:rPr lang="en-US" dirty="0"/>
              <a:t> (Bengali: </a:t>
            </a:r>
            <a:r>
              <a:rPr lang="en-US" dirty="0" err="1"/>
              <a:t>বাংলাদেশ</a:t>
            </a:r>
            <a:r>
              <a:rPr lang="en-US" dirty="0"/>
              <a:t> </a:t>
            </a:r>
            <a:r>
              <a:rPr lang="en-US" dirty="0" err="1"/>
              <a:t>সরকার</a:t>
            </a:r>
            <a:r>
              <a:rPr lang="en-US" dirty="0"/>
              <a:t> </a:t>
            </a:r>
            <a:r>
              <a:rPr lang="en-US" i="1" dirty="0"/>
              <a:t>Bangladesh </a:t>
            </a:r>
            <a:r>
              <a:rPr lang="en-US" i="1" dirty="0" err="1"/>
              <a:t>Sôrkar</a:t>
            </a:r>
            <a:r>
              <a:rPr lang="en-US" dirty="0"/>
              <a:t> </a:t>
            </a:r>
            <a:r>
              <a:rPr lang="en-US" b="1" dirty="0"/>
              <a:t>GOB</a:t>
            </a:r>
            <a:r>
              <a:rPr lang="en-US" dirty="0"/>
              <a:t>) is led by the Prime Minister, who selects all the remaining Ministers. The Prime Minister and the other most senior Ministers belong to the supreme decision-making committee, known as the Cabinet. The Government has three branches; the Executive branch, the Legislative branch and the Judicial branch.</a:t>
            </a:r>
          </a:p>
        </p:txBody>
      </p:sp>
    </p:spTree>
    <p:extLst>
      <p:ext uri="{BB962C8B-B14F-4D97-AF65-F5344CB8AC3E}">
        <p14:creationId xmlns:p14="http://schemas.microsoft.com/office/powerpoint/2010/main" val="24807522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Government system of Bangladesh</a:t>
            </a:r>
          </a:p>
        </p:txBody>
      </p:sp>
      <p:sp>
        <p:nvSpPr>
          <p:cNvPr id="3" name="Content Placeholder 2"/>
          <p:cNvSpPr>
            <a:spLocks noGrp="1"/>
          </p:cNvSpPr>
          <p:nvPr>
            <p:ph idx="1"/>
          </p:nvPr>
        </p:nvSpPr>
        <p:spPr>
          <a:xfrm>
            <a:off x="1676399" y="1752601"/>
            <a:ext cx="9529665" cy="4327525"/>
          </a:xfrm>
        </p:spPr>
        <p:txBody>
          <a:bodyPr>
            <a:normAutofit/>
          </a:bodyPr>
          <a:lstStyle/>
          <a:p>
            <a:r>
              <a:rPr lang="en-US" dirty="0"/>
              <a:t>The </a:t>
            </a:r>
            <a:r>
              <a:rPr lang="en-US" b="1" dirty="0"/>
              <a:t>Constitution of the People’s Republic of Bangladesh</a:t>
            </a:r>
            <a:r>
              <a:rPr lang="en-US" dirty="0"/>
              <a:t> is the constitutional document of Bangladesh. It was adopted on 16 December 1972. It provides the framework of the Bangladeshi republic with a parliamentary government, fundamental human rights and freedoms, an independent judiciary, democratic local government and a national bureaucracy. The constitution includes references to </a:t>
            </a:r>
            <a:r>
              <a:rPr lang="en-US" b="1" dirty="0"/>
              <a:t>socialism, Islam, secular democracy </a:t>
            </a:r>
            <a:r>
              <a:rPr lang="en-US" dirty="0"/>
              <a:t>and </a:t>
            </a:r>
            <a:r>
              <a:rPr lang="en-US" b="1" dirty="0"/>
              <a:t>the Bengali language</a:t>
            </a:r>
            <a:r>
              <a:rPr lang="en-US" dirty="0"/>
              <a:t>. It commits Bangladesh to “contribute to international peace and co-operation in keeping with the progressive aspirations of mankind”.</a:t>
            </a:r>
          </a:p>
        </p:txBody>
      </p:sp>
    </p:spTree>
    <p:extLst>
      <p:ext uri="{BB962C8B-B14F-4D97-AF65-F5344CB8AC3E}">
        <p14:creationId xmlns:p14="http://schemas.microsoft.com/office/powerpoint/2010/main" val="514383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05000" y="1295400"/>
          <a:ext cx="8534400" cy="4358640"/>
        </p:xfrm>
        <a:graphic>
          <a:graphicData uri="http://schemas.openxmlformats.org/drawingml/2006/table">
            <a:tbl>
              <a:tblPr>
                <a:tableStyleId>{69C7853C-536D-4A76-A0AE-DD22124D55A5}</a:tableStyleId>
              </a:tblPr>
              <a:tblGrid>
                <a:gridCol w="21336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tblGrid>
              <a:tr h="609600">
                <a:tc gridSpan="4">
                  <a:txBody>
                    <a:bodyPr/>
                    <a:lstStyle/>
                    <a:p>
                      <a:pPr algn="ctr"/>
                      <a:r>
                        <a:rPr lang="en-US" sz="2400" b="1" dirty="0">
                          <a:latin typeface="Times New Roman" pitchFamily="18" charset="0"/>
                          <a:cs typeface="Times New Roman" pitchFamily="18" charset="0"/>
                        </a:rPr>
                        <a:t>Main office holders</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algn="ctr"/>
                      <a:r>
                        <a:rPr lang="en-US" sz="2400" b="1" dirty="0">
                          <a:latin typeface="Times New Roman" pitchFamily="18" charset="0"/>
                          <a:cs typeface="Times New Roman" pitchFamily="18" charset="0"/>
                        </a:rPr>
                        <a:t>Office</a:t>
                      </a:r>
                    </a:p>
                  </a:txBody>
                  <a:tcPr anchor="ctr"/>
                </a:tc>
                <a:tc>
                  <a:txBody>
                    <a:bodyPr/>
                    <a:lstStyle/>
                    <a:p>
                      <a:pPr algn="ctr"/>
                      <a:r>
                        <a:rPr lang="en-US" sz="2400" b="1" dirty="0">
                          <a:latin typeface="Times New Roman" pitchFamily="18" charset="0"/>
                          <a:cs typeface="Times New Roman" pitchFamily="18" charset="0"/>
                        </a:rPr>
                        <a:t>Name</a:t>
                      </a:r>
                    </a:p>
                  </a:txBody>
                  <a:tcPr anchor="ctr"/>
                </a:tc>
                <a:tc>
                  <a:txBody>
                    <a:bodyPr/>
                    <a:lstStyle/>
                    <a:p>
                      <a:pPr algn="ctr"/>
                      <a:r>
                        <a:rPr lang="en-US" sz="2400" b="1" dirty="0">
                          <a:latin typeface="Times New Roman" pitchFamily="18" charset="0"/>
                          <a:cs typeface="Times New Roman" pitchFamily="18" charset="0"/>
                        </a:rPr>
                        <a:t>Party</a:t>
                      </a:r>
                    </a:p>
                  </a:txBody>
                  <a:tcPr anchor="ctr"/>
                </a:tc>
                <a:tc>
                  <a:txBody>
                    <a:bodyPr/>
                    <a:lstStyle/>
                    <a:p>
                      <a:pPr algn="ctr"/>
                      <a:r>
                        <a:rPr lang="en-US" sz="2400" b="1" dirty="0">
                          <a:latin typeface="Times New Roman" pitchFamily="18" charset="0"/>
                          <a:cs typeface="Times New Roman" pitchFamily="18" charset="0"/>
                        </a:rPr>
                        <a:t>Since</a:t>
                      </a:r>
                    </a:p>
                  </a:txBody>
                  <a:tcPr anchor="ctr"/>
                </a:tc>
                <a:extLst>
                  <a:ext uri="{0D108BD9-81ED-4DB2-BD59-A6C34878D82A}">
                    <a16:rowId xmlns:a16="http://schemas.microsoft.com/office/drawing/2014/main" val="10001"/>
                  </a:ext>
                </a:extLst>
              </a:tr>
              <a:tr h="0">
                <a:tc>
                  <a:txBody>
                    <a:bodyPr/>
                    <a:lstStyle/>
                    <a:p>
                      <a:pPr algn="ctr"/>
                      <a:r>
                        <a:rPr lang="en-US" sz="2400" dirty="0">
                          <a:latin typeface="Times New Roman" pitchFamily="18" charset="0"/>
                          <a:cs typeface="Times New Roman" pitchFamily="18" charset="0"/>
                        </a:rPr>
                        <a:t>President of Bangladesh</a:t>
                      </a:r>
                    </a:p>
                  </a:txBody>
                  <a:tcPr anchor="ctr"/>
                </a:tc>
                <a:tc>
                  <a:txBody>
                    <a:bodyPr/>
                    <a:lstStyle/>
                    <a:p>
                      <a:pPr algn="ctr"/>
                      <a:r>
                        <a:rPr lang="en-US" sz="2400" dirty="0">
                          <a:latin typeface="Times New Roman" pitchFamily="18" charset="0"/>
                          <a:cs typeface="Times New Roman" pitchFamily="18" charset="0"/>
                        </a:rPr>
                        <a:t>Abdul Hamid</a:t>
                      </a:r>
                    </a:p>
                  </a:txBody>
                  <a:tcPr anchor="ctr"/>
                </a:tc>
                <a:tc>
                  <a:txBody>
                    <a:bodyPr/>
                    <a:lstStyle/>
                    <a:p>
                      <a:pPr algn="ctr"/>
                      <a:r>
                        <a:rPr lang="en-US" sz="2400" dirty="0" err="1">
                          <a:latin typeface="Times New Roman" pitchFamily="18" charset="0"/>
                          <a:cs typeface="Times New Roman" pitchFamily="18" charset="0"/>
                        </a:rPr>
                        <a:t>Awami</a:t>
                      </a:r>
                      <a:r>
                        <a:rPr lang="en-US" sz="2400" dirty="0">
                          <a:latin typeface="Times New Roman" pitchFamily="18" charset="0"/>
                          <a:cs typeface="Times New Roman" pitchFamily="18" charset="0"/>
                        </a:rPr>
                        <a:t> League</a:t>
                      </a:r>
                    </a:p>
                  </a:txBody>
                  <a:tcPr anchor="ctr"/>
                </a:tc>
                <a:tc>
                  <a:txBody>
                    <a:bodyPr/>
                    <a:lstStyle/>
                    <a:p>
                      <a:pPr algn="ctr"/>
                      <a:r>
                        <a:rPr lang="en-US" sz="2400" dirty="0">
                          <a:latin typeface="Times New Roman" pitchFamily="18" charset="0"/>
                          <a:cs typeface="Times New Roman" pitchFamily="18" charset="0"/>
                        </a:rPr>
                        <a:t>24 March 2013</a:t>
                      </a:r>
                    </a:p>
                  </a:txBody>
                  <a:tcPr anchor="ctr"/>
                </a:tc>
                <a:extLst>
                  <a:ext uri="{0D108BD9-81ED-4DB2-BD59-A6C34878D82A}">
                    <a16:rowId xmlns:a16="http://schemas.microsoft.com/office/drawing/2014/main" val="10002"/>
                  </a:ext>
                </a:extLst>
              </a:tr>
              <a:tr h="0">
                <a:tc>
                  <a:txBody>
                    <a:bodyPr/>
                    <a:lstStyle/>
                    <a:p>
                      <a:pPr algn="ctr"/>
                      <a:r>
                        <a:rPr lang="en-US" sz="2400" dirty="0">
                          <a:latin typeface="Times New Roman" pitchFamily="18" charset="0"/>
                          <a:cs typeface="Times New Roman" pitchFamily="18" charset="0"/>
                        </a:rPr>
                        <a:t>Prime Minister of Bangladesh</a:t>
                      </a:r>
                    </a:p>
                  </a:txBody>
                  <a:tcPr anchor="ctr"/>
                </a:tc>
                <a:tc>
                  <a:txBody>
                    <a:bodyPr/>
                    <a:lstStyle/>
                    <a:p>
                      <a:pPr algn="ctr"/>
                      <a:r>
                        <a:rPr lang="en-US" sz="2400" dirty="0">
                          <a:latin typeface="Times New Roman" pitchFamily="18" charset="0"/>
                          <a:cs typeface="Times New Roman" pitchFamily="18" charset="0"/>
                        </a:rPr>
                        <a:t>Sheikh </a:t>
                      </a:r>
                      <a:r>
                        <a:rPr lang="en-US" sz="2400" dirty="0" err="1">
                          <a:latin typeface="Times New Roman" pitchFamily="18" charset="0"/>
                          <a:cs typeface="Times New Roman" pitchFamily="18" charset="0"/>
                        </a:rPr>
                        <a:t>Hasina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Wazed</a:t>
                      </a:r>
                      <a:endParaRPr lang="en-US" sz="2400" dirty="0">
                        <a:latin typeface="Times New Roman" pitchFamily="18" charset="0"/>
                        <a:cs typeface="Times New Roman" pitchFamily="18" charset="0"/>
                      </a:endParaRPr>
                    </a:p>
                  </a:txBody>
                  <a:tcPr anchor="ctr"/>
                </a:tc>
                <a:tc>
                  <a:txBody>
                    <a:bodyPr/>
                    <a:lstStyle/>
                    <a:p>
                      <a:pPr algn="ctr"/>
                      <a:r>
                        <a:rPr lang="en-US" sz="2400" dirty="0" err="1">
                          <a:latin typeface="Times New Roman" pitchFamily="18" charset="0"/>
                          <a:cs typeface="Times New Roman" pitchFamily="18" charset="0"/>
                        </a:rPr>
                        <a:t>Awami</a:t>
                      </a:r>
                      <a:r>
                        <a:rPr lang="en-US" sz="2400" dirty="0">
                          <a:latin typeface="Times New Roman" pitchFamily="18" charset="0"/>
                          <a:cs typeface="Times New Roman" pitchFamily="18" charset="0"/>
                        </a:rPr>
                        <a:t> League</a:t>
                      </a:r>
                    </a:p>
                  </a:txBody>
                  <a:tcPr anchor="ctr"/>
                </a:tc>
                <a:tc>
                  <a:txBody>
                    <a:bodyPr/>
                    <a:lstStyle/>
                    <a:p>
                      <a:pPr algn="ctr"/>
                      <a:r>
                        <a:rPr lang="en-US" sz="2400" dirty="0">
                          <a:latin typeface="Times New Roman" pitchFamily="18" charset="0"/>
                          <a:cs typeface="Times New Roman" pitchFamily="18" charset="0"/>
                        </a:rPr>
                        <a:t>6 January 2009</a:t>
                      </a:r>
                    </a:p>
                  </a:txBody>
                  <a:tcPr anchor="ctr"/>
                </a:tc>
                <a:extLst>
                  <a:ext uri="{0D108BD9-81ED-4DB2-BD59-A6C34878D82A}">
                    <a16:rowId xmlns:a16="http://schemas.microsoft.com/office/drawing/2014/main" val="10003"/>
                  </a:ext>
                </a:extLst>
              </a:tr>
              <a:tr h="0">
                <a:tc>
                  <a:txBody>
                    <a:bodyPr/>
                    <a:lstStyle/>
                    <a:p>
                      <a:pPr algn="ctr"/>
                      <a:r>
                        <a:rPr lang="en-US" sz="2400" dirty="0">
                          <a:latin typeface="Times New Roman" pitchFamily="18" charset="0"/>
                          <a:cs typeface="Times New Roman" pitchFamily="18" charset="0"/>
                        </a:rPr>
                        <a:t>Speaker of the Parliament</a:t>
                      </a:r>
                    </a:p>
                  </a:txBody>
                  <a:tcPr anchor="ctr"/>
                </a:tc>
                <a:tc>
                  <a:txBody>
                    <a:bodyPr/>
                    <a:lstStyle/>
                    <a:p>
                      <a:pPr algn="ctr"/>
                      <a:r>
                        <a:rPr lang="en-US" sz="2400" dirty="0" err="1">
                          <a:latin typeface="Times New Roman" pitchFamily="18" charset="0"/>
                          <a:cs typeface="Times New Roman" pitchFamily="18" charset="0"/>
                        </a:rPr>
                        <a:t>Shirin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Sharmin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Chaudhuy</a:t>
                      </a:r>
                      <a:endParaRPr lang="en-US" sz="2400" dirty="0">
                        <a:latin typeface="Times New Roman" pitchFamily="18" charset="0"/>
                        <a:cs typeface="Times New Roman" pitchFamily="18" charset="0"/>
                      </a:endParaRPr>
                    </a:p>
                  </a:txBody>
                  <a:tcPr anchor="ctr"/>
                </a:tc>
                <a:tc>
                  <a:txBody>
                    <a:bodyPr/>
                    <a:lstStyle/>
                    <a:p>
                      <a:pPr algn="ctr"/>
                      <a:r>
                        <a:rPr lang="en-US" sz="2400" dirty="0" err="1">
                          <a:latin typeface="Times New Roman" pitchFamily="18" charset="0"/>
                          <a:cs typeface="Times New Roman" pitchFamily="18" charset="0"/>
                        </a:rPr>
                        <a:t>Awami</a:t>
                      </a:r>
                      <a:r>
                        <a:rPr lang="en-US" sz="2400" dirty="0">
                          <a:latin typeface="Times New Roman" pitchFamily="18" charset="0"/>
                          <a:cs typeface="Times New Roman" pitchFamily="18" charset="0"/>
                        </a:rPr>
                        <a:t> League</a:t>
                      </a:r>
                    </a:p>
                  </a:txBody>
                  <a:tcPr anchor="ctr"/>
                </a:tc>
                <a:tc>
                  <a:txBody>
                    <a:bodyPr/>
                    <a:lstStyle/>
                    <a:p>
                      <a:pPr algn="ctr"/>
                      <a:r>
                        <a:rPr lang="en-US" sz="2400" dirty="0">
                          <a:latin typeface="Times New Roman" pitchFamily="18" charset="0"/>
                          <a:cs typeface="Times New Roman" pitchFamily="18" charset="0"/>
                        </a:rPr>
                        <a:t>30 April 2013</a:t>
                      </a:r>
                    </a:p>
                  </a:txBody>
                  <a:tcPr anchor="ctr"/>
                </a:tc>
                <a:extLst>
                  <a:ext uri="{0D108BD9-81ED-4DB2-BD59-A6C34878D82A}">
                    <a16:rowId xmlns:a16="http://schemas.microsoft.com/office/drawing/2014/main" val="10004"/>
                  </a:ext>
                </a:extLst>
              </a:tr>
              <a:tr h="0">
                <a:tc>
                  <a:txBody>
                    <a:bodyPr/>
                    <a:lstStyle/>
                    <a:p>
                      <a:pPr algn="ctr"/>
                      <a:r>
                        <a:rPr lang="en-US" sz="2400" dirty="0">
                          <a:latin typeface="Times New Roman" pitchFamily="18" charset="0"/>
                          <a:cs typeface="Times New Roman" pitchFamily="18" charset="0"/>
                        </a:rPr>
                        <a:t>Chief Justice of Bangladesh</a:t>
                      </a:r>
                    </a:p>
                  </a:txBody>
                  <a:tcPr anchor="ctr"/>
                </a:tc>
                <a:tc>
                  <a:txBody>
                    <a:bodyPr/>
                    <a:lstStyle/>
                    <a:p>
                      <a:pPr algn="ctr"/>
                      <a:r>
                        <a:rPr kumimoji="0" lang="en-US" sz="2400" b="0" kern="1200" dirty="0">
                          <a:solidFill>
                            <a:schemeClr val="dk1"/>
                          </a:solidFill>
                          <a:effectLst/>
                          <a:latin typeface="Times New Roman" pitchFamily="18" charset="0"/>
                          <a:ea typeface="+mn-ea"/>
                          <a:cs typeface="Times New Roman" pitchFamily="18" charset="0"/>
                        </a:rPr>
                        <a:t>Syed Mahmud </a:t>
                      </a:r>
                      <a:r>
                        <a:rPr kumimoji="0" lang="en-US" sz="2400" b="0" kern="1200" dirty="0" err="1">
                          <a:solidFill>
                            <a:schemeClr val="dk1"/>
                          </a:solidFill>
                          <a:effectLst/>
                          <a:latin typeface="Times New Roman" pitchFamily="18" charset="0"/>
                          <a:ea typeface="+mn-ea"/>
                          <a:cs typeface="Times New Roman" pitchFamily="18" charset="0"/>
                        </a:rPr>
                        <a:t>Hossain</a:t>
                      </a:r>
                      <a:endParaRPr lang="en-US" sz="2400" b="0" dirty="0">
                        <a:latin typeface="Times New Roman" pitchFamily="18" charset="0"/>
                        <a:cs typeface="Times New Roman" pitchFamily="18" charset="0"/>
                      </a:endParaRPr>
                    </a:p>
                  </a:txBody>
                  <a:tcPr anchor="ctr"/>
                </a:tc>
                <a:tc>
                  <a:txBody>
                    <a:bodyPr/>
                    <a:lstStyle/>
                    <a:p>
                      <a:pPr algn="ctr"/>
                      <a:r>
                        <a:rPr lang="en-US" sz="2400" dirty="0">
                          <a:latin typeface="Times New Roman" pitchFamily="18" charset="0"/>
                          <a:cs typeface="Times New Roman" pitchFamily="18" charset="0"/>
                        </a:rPr>
                        <a:t>Nonpartisan</a:t>
                      </a:r>
                    </a:p>
                  </a:txBody>
                  <a:tcPr anchor="ctr"/>
                </a:tc>
                <a:tc>
                  <a:txBody>
                    <a:bodyPr/>
                    <a:lstStyle/>
                    <a:p>
                      <a:pPr algn="ctr"/>
                      <a:r>
                        <a:rPr lang="en-US" sz="2400" dirty="0">
                          <a:latin typeface="Times New Roman" pitchFamily="18" charset="0"/>
                          <a:cs typeface="Times New Roman" pitchFamily="18" charset="0"/>
                        </a:rPr>
                        <a:t>2 February2018</a:t>
                      </a:r>
                    </a:p>
                  </a:txBody>
                  <a:tcPr anchor="ctr"/>
                </a:tc>
                <a:extLst>
                  <a:ext uri="{0D108BD9-81ED-4DB2-BD59-A6C34878D82A}">
                    <a16:rowId xmlns:a16="http://schemas.microsoft.com/office/drawing/2014/main" val="10005"/>
                  </a:ext>
                </a:extLst>
              </a:tr>
            </a:tbl>
          </a:graphicData>
        </a:graphic>
      </p:graphicFrame>
      <p:sp>
        <p:nvSpPr>
          <p:cNvPr id="5" name="Footer Placeholder 4"/>
          <p:cNvSpPr>
            <a:spLocks noGrp="1"/>
          </p:cNvSpPr>
          <p:nvPr>
            <p:ph type="ftr" sz="quarter" idx="11"/>
          </p:nvPr>
        </p:nvSpPr>
        <p:spPr/>
        <p:txBody>
          <a:bodyPr/>
          <a:lstStyle/>
          <a:p>
            <a:r>
              <a:rPr lang="en-US"/>
              <a:t>MS</a:t>
            </a:r>
          </a:p>
        </p:txBody>
      </p:sp>
      <p:sp>
        <p:nvSpPr>
          <p:cNvPr id="6" name="Slide Number Placeholder 5"/>
          <p:cNvSpPr>
            <a:spLocks noGrp="1"/>
          </p:cNvSpPr>
          <p:nvPr>
            <p:ph type="sldNum" sz="quarter" idx="12"/>
          </p:nvPr>
        </p:nvSpPr>
        <p:spPr/>
        <p:txBody>
          <a:bodyPr/>
          <a:lstStyle/>
          <a:p>
            <a:fld id="{5317521C-C352-47BA-AC24-B94B2CF66E91}" type="slidenum">
              <a:rPr lang="en-US" smtClean="0"/>
              <a:t>156</a:t>
            </a:fld>
            <a:endParaRPr lang="en-US"/>
          </a:p>
        </p:txBody>
      </p:sp>
    </p:spTree>
    <p:extLst>
      <p:ext uri="{BB962C8B-B14F-4D97-AF65-F5344CB8AC3E}">
        <p14:creationId xmlns:p14="http://schemas.microsoft.com/office/powerpoint/2010/main" val="4905368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8200"/>
            <a:ext cx="8229600" cy="780288"/>
          </a:xfrm>
        </p:spPr>
        <p:txBody>
          <a:bodyPr>
            <a:normAutofit/>
          </a:bodyPr>
          <a:lstStyle/>
          <a:p>
            <a:r>
              <a:rPr lang="en-US" sz="2800" b="1" dirty="0">
                <a:latin typeface="Times New Roman" pitchFamily="18" charset="0"/>
                <a:cs typeface="Times New Roman" pitchFamily="18" charset="0"/>
              </a:rPr>
              <a:t>Head of State</a:t>
            </a: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The President is the Head of State, a largely ceremonial post.</a:t>
            </a:r>
          </a:p>
          <a:p>
            <a:pPr algn="just"/>
            <a:r>
              <a:rPr lang="en-US" sz="2400" dirty="0">
                <a:latin typeface="Times New Roman" pitchFamily="18" charset="0"/>
                <a:cs typeface="Times New Roman" pitchFamily="18" charset="0"/>
              </a:rPr>
              <a:t>The real power is held by the Prime Minister, who is the head of government.</a:t>
            </a:r>
          </a:p>
          <a:p>
            <a:pPr algn="just"/>
            <a:r>
              <a:rPr lang="en-US" sz="2400" dirty="0">
                <a:latin typeface="Times New Roman" pitchFamily="18" charset="0"/>
                <a:cs typeface="Times New Roman" pitchFamily="18" charset="0"/>
              </a:rPr>
              <a:t>The president is elected by the legislature every five years.</a:t>
            </a:r>
          </a:p>
          <a:p>
            <a:pPr algn="just"/>
            <a:r>
              <a:rPr lang="en-US" sz="2400" dirty="0">
                <a:latin typeface="Times New Roman" pitchFamily="18" charset="0"/>
                <a:cs typeface="Times New Roman" pitchFamily="18" charset="0"/>
              </a:rPr>
              <a:t>As head of the state, the president can grant pardon to a man sentenced to death penalty or lessen the punishment. </a:t>
            </a:r>
          </a:p>
          <a:p>
            <a:pPr algn="just"/>
            <a:r>
              <a:rPr lang="en-US" sz="2400" dirty="0">
                <a:latin typeface="Times New Roman" pitchFamily="18" charset="0"/>
                <a:cs typeface="Times New Roman" pitchFamily="18" charset="0"/>
              </a:rPr>
              <a:t>In some cases, it also performs some legislative and judicial functions.</a:t>
            </a:r>
          </a:p>
        </p:txBody>
      </p:sp>
      <p:sp>
        <p:nvSpPr>
          <p:cNvPr id="4" name="Footer Placeholder 3"/>
          <p:cNvSpPr>
            <a:spLocks noGrp="1"/>
          </p:cNvSpPr>
          <p:nvPr>
            <p:ph type="ftr" sz="quarter" idx="11"/>
          </p:nvPr>
        </p:nvSpPr>
        <p:spPr/>
        <p:txBody>
          <a:bodyPr/>
          <a:lstStyle/>
          <a:p>
            <a:r>
              <a:rPr lang="en-US"/>
              <a:t>MS</a:t>
            </a:r>
          </a:p>
        </p:txBody>
      </p:sp>
      <p:sp>
        <p:nvSpPr>
          <p:cNvPr id="5" name="Slide Number Placeholder 4"/>
          <p:cNvSpPr>
            <a:spLocks noGrp="1"/>
          </p:cNvSpPr>
          <p:nvPr>
            <p:ph type="sldNum" sz="quarter" idx="12"/>
          </p:nvPr>
        </p:nvSpPr>
        <p:spPr/>
        <p:txBody>
          <a:bodyPr/>
          <a:lstStyle/>
          <a:p>
            <a:fld id="{5317521C-C352-47BA-AC24-B94B2CF66E91}" type="slidenum">
              <a:rPr lang="en-US" smtClean="0"/>
              <a:t>157</a:t>
            </a:fld>
            <a:endParaRPr lang="en-US"/>
          </a:p>
        </p:txBody>
      </p:sp>
    </p:spTree>
    <p:extLst>
      <p:ext uri="{BB962C8B-B14F-4D97-AF65-F5344CB8AC3E}">
        <p14:creationId xmlns:p14="http://schemas.microsoft.com/office/powerpoint/2010/main" val="14382187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Organ of the Government</a:t>
            </a:r>
          </a:p>
        </p:txBody>
      </p:sp>
      <p:sp>
        <p:nvSpPr>
          <p:cNvPr id="3" name="Content Placeholder 2"/>
          <p:cNvSpPr>
            <a:spLocks noGrp="1"/>
          </p:cNvSpPr>
          <p:nvPr>
            <p:ph idx="1"/>
          </p:nvPr>
        </p:nvSpPr>
        <p:spPr/>
        <p:txBody>
          <a:bodyPr>
            <a:normAutofit/>
          </a:bodyPr>
          <a:lstStyle/>
          <a:p>
            <a:pPr marL="0" indent="0" algn="just">
              <a:buNone/>
            </a:pPr>
            <a:r>
              <a:rPr lang="en-US" sz="2400" dirty="0">
                <a:latin typeface="Times New Roman" pitchFamily="18" charset="0"/>
                <a:cs typeface="Times New Roman" pitchFamily="18" charset="0"/>
              </a:rPr>
              <a:t>The Government has three branches; </a:t>
            </a:r>
          </a:p>
          <a:p>
            <a:pPr marL="514350" indent="-514350" algn="just">
              <a:buAutoNum type="arabicPeriod"/>
            </a:pPr>
            <a:r>
              <a:rPr lang="en-US" sz="2400" dirty="0">
                <a:latin typeface="Times New Roman" pitchFamily="18" charset="0"/>
                <a:cs typeface="Times New Roman" pitchFamily="18" charset="0"/>
              </a:rPr>
              <a:t>the Executive branch, </a:t>
            </a:r>
          </a:p>
          <a:p>
            <a:pPr marL="514350" indent="-514350" algn="just">
              <a:buAutoNum type="arabicPeriod"/>
            </a:pPr>
            <a:r>
              <a:rPr lang="en-US" sz="2400" dirty="0">
                <a:latin typeface="Times New Roman" pitchFamily="18" charset="0"/>
                <a:cs typeface="Times New Roman" pitchFamily="18" charset="0"/>
              </a:rPr>
              <a:t>the Legislative branch </a:t>
            </a:r>
          </a:p>
          <a:p>
            <a:pPr marL="514350" indent="-514350" algn="just">
              <a:buAutoNum type="arabicPeriod"/>
            </a:pPr>
            <a:r>
              <a:rPr lang="en-US" sz="2400" dirty="0">
                <a:latin typeface="Times New Roman" pitchFamily="18" charset="0"/>
                <a:cs typeface="Times New Roman" pitchFamily="18" charset="0"/>
              </a:rPr>
              <a:t>the Judicial branch.</a:t>
            </a:r>
          </a:p>
        </p:txBody>
      </p:sp>
      <p:sp>
        <p:nvSpPr>
          <p:cNvPr id="4" name="Footer Placeholder 3"/>
          <p:cNvSpPr>
            <a:spLocks noGrp="1"/>
          </p:cNvSpPr>
          <p:nvPr>
            <p:ph type="ftr" sz="quarter" idx="11"/>
          </p:nvPr>
        </p:nvSpPr>
        <p:spPr/>
        <p:txBody>
          <a:bodyPr/>
          <a:lstStyle/>
          <a:p>
            <a:r>
              <a:rPr lang="en-US"/>
              <a:t>MS</a:t>
            </a:r>
          </a:p>
        </p:txBody>
      </p:sp>
      <p:sp>
        <p:nvSpPr>
          <p:cNvPr id="5" name="Slide Number Placeholder 4"/>
          <p:cNvSpPr>
            <a:spLocks noGrp="1"/>
          </p:cNvSpPr>
          <p:nvPr>
            <p:ph type="sldNum" sz="quarter" idx="12"/>
          </p:nvPr>
        </p:nvSpPr>
        <p:spPr/>
        <p:txBody>
          <a:bodyPr/>
          <a:lstStyle/>
          <a:p>
            <a:fld id="{5317521C-C352-47BA-AC24-B94B2CF66E91}" type="slidenum">
              <a:rPr lang="en-US" smtClean="0"/>
              <a:t>158</a:t>
            </a:fld>
            <a:endParaRPr lang="en-US"/>
          </a:p>
        </p:txBody>
      </p:sp>
    </p:spTree>
    <p:extLst>
      <p:ext uri="{BB962C8B-B14F-4D97-AF65-F5344CB8AC3E}">
        <p14:creationId xmlns:p14="http://schemas.microsoft.com/office/powerpoint/2010/main" val="3337823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077200" cy="551688"/>
          </a:xfrm>
        </p:spPr>
        <p:txBody>
          <a:bodyPr>
            <a:normAutofit/>
          </a:bodyPr>
          <a:lstStyle/>
          <a:p>
            <a:r>
              <a:rPr lang="en-US" sz="2800" b="1" dirty="0">
                <a:latin typeface="Times New Roman" pitchFamily="18" charset="0"/>
                <a:cs typeface="Times New Roman" pitchFamily="18" charset="0"/>
              </a:rPr>
              <a:t>1. Executive branch</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1752600" y="1143000"/>
            <a:ext cx="8686800" cy="5486400"/>
          </a:xfrm>
        </p:spPr>
        <p:txBody>
          <a:bodyPr>
            <a:normAutofit fontScale="85000" lnSpcReduction="10000"/>
          </a:bodyPr>
          <a:lstStyle/>
          <a:p>
            <a:r>
              <a:rPr lang="en-US" b="1" dirty="0">
                <a:latin typeface="Times New Roman" pitchFamily="18" charset="0"/>
                <a:cs typeface="Times New Roman" pitchFamily="18" charset="0"/>
              </a:rPr>
              <a:t>Prime Minister</a:t>
            </a:r>
          </a:p>
          <a:p>
            <a:pPr marL="0" indent="0" algn="just">
              <a:buNone/>
            </a:pP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The prime minister is ceremonially appointed by the president, commanding the confidence of the majority of the MPs. The cabinet is composed of ministers selected by the prime minister and appointed by the president.</a:t>
            </a:r>
          </a:p>
          <a:p>
            <a:pPr algn="just"/>
            <a:r>
              <a:rPr lang="en-US" b="1" dirty="0">
                <a:latin typeface="Times New Roman" pitchFamily="18" charset="0"/>
                <a:cs typeface="Times New Roman" pitchFamily="18" charset="0"/>
              </a:rPr>
              <a:t>Cabinet</a:t>
            </a:r>
          </a:p>
          <a:p>
            <a:pPr marL="0" indent="0" algn="just">
              <a:buNone/>
            </a:pPr>
            <a:r>
              <a:rPr lang="en-US" dirty="0">
                <a:latin typeface="Times New Roman" pitchFamily="18" charset="0"/>
                <a:cs typeface="Times New Roman" pitchFamily="18" charset="0"/>
              </a:rPr>
              <a:t>                  The executive administrates the country and executes the laws, passed by the legislature. It maintains the internal law and order in the country. It also maintains relationship with foreign countries. It works for </a:t>
            </a:r>
            <a:r>
              <a:rPr lang="en-US" dirty="0" err="1">
                <a:latin typeface="Times New Roman" pitchFamily="18" charset="0"/>
                <a:cs typeface="Times New Roman" pitchFamily="18" charset="0"/>
              </a:rPr>
              <a:t>defence</a:t>
            </a:r>
            <a:r>
              <a:rPr lang="en-US" dirty="0">
                <a:latin typeface="Times New Roman" pitchFamily="18" charset="0"/>
                <a:cs typeface="Times New Roman" pitchFamily="18" charset="0"/>
              </a:rPr>
              <a:t>, liberty and sovereignty of the country.</a:t>
            </a:r>
          </a:p>
          <a:p>
            <a:pPr algn="just"/>
            <a:r>
              <a:rPr lang="en-US" b="1" dirty="0">
                <a:latin typeface="Times New Roman" pitchFamily="18" charset="0"/>
                <a:cs typeface="Times New Roman" pitchFamily="18" charset="0"/>
              </a:rPr>
              <a:t>Agencies</a:t>
            </a:r>
          </a:p>
          <a:p>
            <a:pPr marL="0" indent="0" algn="just">
              <a:buNone/>
            </a:pPr>
            <a:r>
              <a:rPr lang="en-US" dirty="0">
                <a:latin typeface="Times New Roman" pitchFamily="18" charset="0"/>
                <a:cs typeface="Times New Roman" pitchFamily="18" charset="0"/>
              </a:rPr>
              <a:t>                    The executive calculated the income and expenditure of the government. It also performs various public welfare services such as; education, agriculture, establishment of industry, trade &amp; commerce, land reform, tax and revenue collection. Beside this, it also accepts and implements various development projects.</a:t>
            </a:r>
          </a:p>
        </p:txBody>
      </p:sp>
      <p:sp>
        <p:nvSpPr>
          <p:cNvPr id="4" name="Footer Placeholder 3"/>
          <p:cNvSpPr>
            <a:spLocks noGrp="1"/>
          </p:cNvSpPr>
          <p:nvPr>
            <p:ph type="ftr" sz="quarter" idx="11"/>
          </p:nvPr>
        </p:nvSpPr>
        <p:spPr/>
        <p:txBody>
          <a:bodyPr/>
          <a:lstStyle/>
          <a:p>
            <a:r>
              <a:rPr lang="en-US"/>
              <a:t>MS</a:t>
            </a:r>
          </a:p>
        </p:txBody>
      </p:sp>
      <p:sp>
        <p:nvSpPr>
          <p:cNvPr id="5" name="Slide Number Placeholder 4"/>
          <p:cNvSpPr>
            <a:spLocks noGrp="1"/>
          </p:cNvSpPr>
          <p:nvPr>
            <p:ph type="sldNum" sz="quarter" idx="12"/>
          </p:nvPr>
        </p:nvSpPr>
        <p:spPr/>
        <p:txBody>
          <a:bodyPr/>
          <a:lstStyle/>
          <a:p>
            <a:fld id="{5317521C-C352-47BA-AC24-B94B2CF66E91}" type="slidenum">
              <a:rPr lang="en-US" smtClean="0"/>
              <a:t>159</a:t>
            </a:fld>
            <a:endParaRPr lang="en-US"/>
          </a:p>
        </p:txBody>
      </p:sp>
    </p:spTree>
    <p:extLst>
      <p:ext uri="{BB962C8B-B14F-4D97-AF65-F5344CB8AC3E}">
        <p14:creationId xmlns:p14="http://schemas.microsoft.com/office/powerpoint/2010/main" val="1652697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900" y="475302"/>
            <a:ext cx="10814348" cy="1609344"/>
          </a:xfrm>
        </p:spPr>
        <p:txBody>
          <a:bodyPr>
            <a:normAutofit/>
          </a:bodyPr>
          <a:lstStyle/>
          <a:p>
            <a:r>
              <a:rPr lang="en-US" altLang="en-US" sz="2800" b="1" cap="none" dirty="0">
                <a:solidFill>
                  <a:srgbClr val="FF0000"/>
                </a:solidFill>
                <a:latin typeface="Times New Roman" panose="02020603050405020304" pitchFamily="18" charset="0"/>
                <a:cs typeface="Times New Roman" panose="02020603050405020304" pitchFamily="18" charset="0"/>
              </a:rPr>
              <a:t>Language:</a:t>
            </a:r>
            <a:endParaRPr lang="en-US" sz="2800" dirty="0"/>
          </a:p>
        </p:txBody>
      </p:sp>
      <p:sp>
        <p:nvSpPr>
          <p:cNvPr id="4" name="Rectangle 1"/>
          <p:cNvSpPr>
            <a:spLocks noGrp="1" noChangeArrowheads="1"/>
          </p:cNvSpPr>
          <p:nvPr>
            <p:ph idx="1"/>
          </p:nvPr>
        </p:nvSpPr>
        <p:spPr bwMode="auto">
          <a:xfrm>
            <a:off x="313900" y="1660049"/>
            <a:ext cx="11559652" cy="475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Language and community</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are intimately linked. </a:t>
            </a:r>
            <a:r>
              <a:rPr lang="en-US" altLang="en-US" sz="2400" dirty="0">
                <a:latin typeface="Times New Roman" panose="02020603050405020304" pitchFamily="18" charset="0"/>
                <a:cs typeface="Times New Roman" panose="02020603050405020304" pitchFamily="18" charset="0"/>
              </a:rPr>
              <a:t>Bengal in the pre-Vedic period was supposed to be dominated by the people of </a:t>
            </a:r>
            <a:r>
              <a:rPr lang="en-US" altLang="en-US" sz="2400" dirty="0" err="1">
                <a:latin typeface="Times New Roman" panose="02020603050405020304" pitchFamily="18" charset="0"/>
                <a:cs typeface="Times New Roman" panose="02020603050405020304" pitchFamily="18" charset="0"/>
              </a:rPr>
              <a:t>Austric</a:t>
            </a:r>
            <a:r>
              <a:rPr lang="en-US" altLang="en-US" sz="2400" dirty="0">
                <a:latin typeface="Times New Roman" panose="02020603050405020304" pitchFamily="18" charset="0"/>
                <a:cs typeface="Times New Roman" panose="02020603050405020304" pitchFamily="18" charset="0"/>
              </a:rPr>
              <a:t> linguistic groups.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language </a:t>
            </a:r>
            <a:r>
              <a:rPr lang="en-US" altLang="en-US" sz="2400" dirty="0">
                <a:latin typeface="Times New Roman" panose="02020603050405020304" pitchFamily="18" charset="0"/>
                <a:cs typeface="Times New Roman" panose="02020603050405020304" pitchFamily="18" charset="0"/>
              </a:rPr>
              <a:t>is also known as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Dravidian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language. All their languages belonged to the language family of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Austric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may assume that Bengal in pre Aryan</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period had non Aryan speakers and there were a large number of Austro-Asiatic </a:t>
            </a:r>
            <a:r>
              <a:rPr kumimoji="0" lang="en-US" altLang="en-US" sz="2400" b="0" i="0" u="none" strike="noStrike" cap="none" normalizeH="0" dirty="0" err="1">
                <a:ln>
                  <a:noFill/>
                </a:ln>
                <a:solidFill>
                  <a:schemeClr val="tx1"/>
                </a:solidFill>
                <a:effectLst/>
                <a:latin typeface="Times New Roman" panose="02020603050405020304" pitchFamily="18" charset="0"/>
                <a:cs typeface="Times New Roman" panose="02020603050405020304" pitchFamily="18" charset="0"/>
              </a:rPr>
              <a:t>Mundary</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speakers, some of them are known as Munda, </a:t>
            </a:r>
            <a:r>
              <a:rPr kumimoji="0" lang="en-US" altLang="en-US" sz="2400" b="0" i="0" u="none" strike="noStrike" cap="none" normalizeH="0" dirty="0" err="1">
                <a:ln>
                  <a:noFill/>
                </a:ln>
                <a:solidFill>
                  <a:schemeClr val="tx1"/>
                </a:solidFill>
                <a:effectLst/>
                <a:latin typeface="Times New Roman" panose="02020603050405020304" pitchFamily="18" charset="0"/>
                <a:cs typeface="Times New Roman" panose="02020603050405020304" pitchFamily="18" charset="0"/>
              </a:rPr>
              <a:t>Santal</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Ho, </a:t>
            </a:r>
            <a:r>
              <a:rPr kumimoji="0" lang="en-US" altLang="en-US" sz="2400" b="0" i="0" u="none" strike="noStrike" cap="none" normalizeH="0" dirty="0" err="1">
                <a:ln>
                  <a:noFill/>
                </a:ln>
                <a:solidFill>
                  <a:schemeClr val="tx1"/>
                </a:solidFill>
                <a:effectLst/>
                <a:latin typeface="Times New Roman" panose="02020603050405020304" pitchFamily="18" charset="0"/>
                <a:cs typeface="Times New Roman" panose="02020603050405020304" pitchFamily="18" charset="0"/>
              </a:rPr>
              <a:t>Bhumij</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dirty="0" err="1">
                <a:ln>
                  <a:noFill/>
                </a:ln>
                <a:solidFill>
                  <a:schemeClr val="tx1"/>
                </a:solidFill>
                <a:effectLst/>
                <a:latin typeface="Times New Roman" panose="02020603050405020304" pitchFamily="18" charset="0"/>
                <a:cs typeface="Times New Roman" panose="02020603050405020304" pitchFamily="18" charset="0"/>
              </a:rPr>
              <a:t>Mahali</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dirty="0" err="1">
                <a:ln>
                  <a:noFill/>
                </a:ln>
                <a:solidFill>
                  <a:schemeClr val="tx1"/>
                </a:solidFill>
                <a:effectLst/>
                <a:latin typeface="Times New Roman" panose="02020603050405020304" pitchFamily="18" charset="0"/>
                <a:cs typeface="Times New Roman" panose="02020603050405020304" pitchFamily="18" charset="0"/>
              </a:rPr>
              <a:t>Birhor</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dirty="0" err="1">
                <a:ln>
                  <a:noFill/>
                </a:ln>
                <a:solidFill>
                  <a:schemeClr val="tx1"/>
                </a:solidFill>
                <a:effectLst/>
                <a:latin typeface="Times New Roman" panose="02020603050405020304" pitchFamily="18" charset="0"/>
                <a:cs typeface="Times New Roman" panose="02020603050405020304" pitchFamily="18" charset="0"/>
              </a:rPr>
              <a:t>Turi</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and Kora at present. Th</a:t>
            </a:r>
            <a:r>
              <a:rPr lang="en-US" altLang="en-US" sz="2400" dirty="0">
                <a:latin typeface="Times New Roman" panose="02020603050405020304" pitchFamily="18" charset="0"/>
                <a:cs typeface="Times New Roman" panose="02020603050405020304" pitchFamily="18" charset="0"/>
              </a:rPr>
              <a:t>e word ‘</a:t>
            </a:r>
            <a:r>
              <a:rPr lang="en-US" altLang="en-US" sz="2400" dirty="0" err="1">
                <a:latin typeface="Times New Roman" panose="02020603050405020304" pitchFamily="18" charset="0"/>
                <a:cs typeface="Times New Roman" panose="02020603050405020304" pitchFamily="18" charset="0"/>
              </a:rPr>
              <a:t>Banga</a:t>
            </a:r>
            <a:r>
              <a:rPr lang="en-US" altLang="en-US" sz="2400" dirty="0">
                <a:latin typeface="Times New Roman" panose="02020603050405020304" pitchFamily="18" charset="0"/>
                <a:cs typeface="Times New Roman" panose="02020603050405020304" pitchFamily="18" charset="0"/>
              </a:rPr>
              <a:t>’ seems to be of Austro-Asiatic origin.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was however replaced by Sanskrit language.</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Prakrit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-Sanskrit language was greatly influenced by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Austric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language. Sanskrit borrowed many words and grammatical rules from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Austric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language. Many language of the present Indian subcontinent originated from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sanskrit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language.</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Almost all the languages of </a:t>
            </a:r>
            <a:r>
              <a:rPr lang="en-US" altLang="en-US" sz="2400" dirty="0">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ndia and Bangladesh belong to the Sanskrit languages family.</a:t>
            </a:r>
            <a:r>
              <a:rPr kumimoji="0" lang="en-US" altLang="en-US" sz="24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Bengali language had its origin in Sanskrit. </a:t>
            </a:r>
            <a:endParaRPr kumimoji="0" lang="en-US" altLang="en-US" sz="24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6877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8229600" cy="551688"/>
          </a:xfrm>
        </p:spPr>
        <p:txBody>
          <a:bodyPr>
            <a:normAutofit/>
          </a:bodyPr>
          <a:lstStyle/>
          <a:p>
            <a:r>
              <a:rPr lang="en-US" sz="2800" b="1" dirty="0">
                <a:latin typeface="Times New Roman" pitchFamily="18" charset="0"/>
                <a:cs typeface="Times New Roman" pitchFamily="18" charset="0"/>
              </a:rPr>
              <a:t>2. Legislative branch</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1828800" y="1371600"/>
            <a:ext cx="8610600" cy="4953000"/>
          </a:xfrm>
        </p:spPr>
        <p:txBody>
          <a:bodyPr>
            <a:normAutofit/>
          </a:bodyPr>
          <a:lstStyle/>
          <a:p>
            <a:pPr algn="just"/>
            <a:r>
              <a:rPr lang="en-US" sz="2400" dirty="0">
                <a:latin typeface="Times New Roman" pitchFamily="18" charset="0"/>
                <a:cs typeface="Times New Roman" pitchFamily="18" charset="0"/>
              </a:rPr>
              <a:t>The legislature of Bangladesh is unicameral. </a:t>
            </a:r>
          </a:p>
          <a:p>
            <a:pPr algn="just"/>
            <a:r>
              <a:rPr lang="en-US" sz="2400" dirty="0">
                <a:latin typeface="Times New Roman" pitchFamily="18" charset="0"/>
                <a:cs typeface="Times New Roman" pitchFamily="18" charset="0"/>
              </a:rPr>
              <a:t>The 300 members are elected by universal suffrage at least every 5 years. </a:t>
            </a:r>
          </a:p>
          <a:p>
            <a:pPr algn="just"/>
            <a:r>
              <a:rPr lang="en-US" sz="2400" dirty="0">
                <a:latin typeface="Times New Roman" pitchFamily="18" charset="0"/>
                <a:cs typeface="Times New Roman" pitchFamily="18" charset="0"/>
              </a:rPr>
              <a:t>It consists of 350 members at present. There is universal suffrage for all citizens at the age of 18.</a:t>
            </a:r>
          </a:p>
          <a:p>
            <a:pPr algn="just"/>
            <a:r>
              <a:rPr lang="en-US" sz="2400" dirty="0">
                <a:latin typeface="Times New Roman" pitchFamily="18" charset="0"/>
                <a:cs typeface="Times New Roman" pitchFamily="18" charset="0"/>
              </a:rPr>
              <a:t>"On 16 May 2004, the </a:t>
            </a:r>
            <a:r>
              <a:rPr lang="en-US" sz="2400" dirty="0" err="1">
                <a:latin typeface="Times New Roman" pitchFamily="18" charset="0"/>
                <a:cs typeface="Times New Roman" pitchFamily="18" charset="0"/>
              </a:rPr>
              <a:t>Jatiyo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Sangsad</a:t>
            </a:r>
            <a:r>
              <a:rPr lang="en-US" sz="2400" dirty="0">
                <a:latin typeface="Times New Roman" pitchFamily="18" charset="0"/>
                <a:cs typeface="Times New Roman" pitchFamily="18" charset="0"/>
              </a:rPr>
              <a:t> (the National Parliament) passed the 14th constitutional amendment to reintroduce quotas for women (article 65)</a:t>
            </a:r>
          </a:p>
          <a:p>
            <a:pPr algn="just"/>
            <a:r>
              <a:rPr lang="en-US" sz="2400" dirty="0">
                <a:latin typeface="Times New Roman" pitchFamily="18" charset="0"/>
                <a:cs typeface="Times New Roman" pitchFamily="18" charset="0"/>
              </a:rPr>
              <a:t>The 10th Parliament had its first sitting on 25 January 2009 . Currently there are 350 members of the house of which 50 memberships are reserved for women.</a:t>
            </a:r>
          </a:p>
        </p:txBody>
      </p:sp>
      <p:sp>
        <p:nvSpPr>
          <p:cNvPr id="4" name="Footer Placeholder 3"/>
          <p:cNvSpPr>
            <a:spLocks noGrp="1"/>
          </p:cNvSpPr>
          <p:nvPr>
            <p:ph type="ftr" sz="quarter" idx="11"/>
          </p:nvPr>
        </p:nvSpPr>
        <p:spPr/>
        <p:txBody>
          <a:bodyPr/>
          <a:lstStyle/>
          <a:p>
            <a:r>
              <a:rPr lang="en-US"/>
              <a:t>MS</a:t>
            </a:r>
          </a:p>
        </p:txBody>
      </p:sp>
      <p:sp>
        <p:nvSpPr>
          <p:cNvPr id="5" name="Slide Number Placeholder 4"/>
          <p:cNvSpPr>
            <a:spLocks noGrp="1"/>
          </p:cNvSpPr>
          <p:nvPr>
            <p:ph type="sldNum" sz="quarter" idx="12"/>
          </p:nvPr>
        </p:nvSpPr>
        <p:spPr/>
        <p:txBody>
          <a:bodyPr/>
          <a:lstStyle/>
          <a:p>
            <a:fld id="{5317521C-C352-47BA-AC24-B94B2CF66E91}" type="slidenum">
              <a:rPr lang="en-US" smtClean="0"/>
              <a:t>160</a:t>
            </a:fld>
            <a:endParaRPr lang="en-US"/>
          </a:p>
        </p:txBody>
      </p:sp>
    </p:spTree>
    <p:extLst>
      <p:ext uri="{BB962C8B-B14F-4D97-AF65-F5344CB8AC3E}">
        <p14:creationId xmlns:p14="http://schemas.microsoft.com/office/powerpoint/2010/main" val="15713375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81000"/>
            <a:ext cx="8229600" cy="551688"/>
          </a:xfrm>
        </p:spPr>
        <p:txBody>
          <a:bodyPr>
            <a:normAutofit/>
          </a:bodyPr>
          <a:lstStyle/>
          <a:p>
            <a:r>
              <a:rPr lang="en-US" sz="2800" b="1" dirty="0">
                <a:latin typeface="Times New Roman" pitchFamily="18" charset="0"/>
                <a:cs typeface="Times New Roman" pitchFamily="18" charset="0"/>
              </a:rPr>
              <a:t>3. Judicial branch</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2057400" y="1905000"/>
            <a:ext cx="8229600" cy="4495800"/>
          </a:xfrm>
        </p:spPr>
        <p:txBody>
          <a:bodyPr/>
          <a:lstStyle/>
          <a:p>
            <a:pPr algn="just"/>
            <a:r>
              <a:rPr lang="en-US" sz="2400" b="1" dirty="0">
                <a:latin typeface="Times New Roman" pitchFamily="18" charset="0"/>
                <a:cs typeface="Times New Roman" pitchFamily="18" charset="0"/>
              </a:rPr>
              <a:t>Supreme Court</a:t>
            </a:r>
          </a:p>
          <a:p>
            <a:pPr marL="0" indent="0" algn="just">
              <a:buNone/>
            </a:pPr>
            <a:r>
              <a:rPr lang="en-US" sz="2400" dirty="0">
                <a:latin typeface="Times New Roman" pitchFamily="18" charset="0"/>
                <a:cs typeface="Times New Roman" pitchFamily="18" charset="0"/>
              </a:rPr>
              <a:t>                              The highest judiciary body is the Supreme Court. Until recently, Chief Justice and judges were recommended by the Prime Minister and formally appointed by the President.</a:t>
            </a:r>
          </a:p>
          <a:p>
            <a:pPr marL="0" indent="0" algn="just">
              <a:buNone/>
            </a:pPr>
            <a:r>
              <a:rPr lang="en-US" sz="2400" dirty="0">
                <a:latin typeface="Times New Roman" pitchFamily="18" charset="0"/>
                <a:cs typeface="Times New Roman" pitchFamily="18" charset="0"/>
              </a:rPr>
              <a:t>                              The Supreme Court have now judiciary and administrative authority over all lower courts in the country.</a:t>
            </a:r>
          </a:p>
          <a:p>
            <a:pPr algn="just"/>
            <a:r>
              <a:rPr lang="en-US" sz="2400" b="1" dirty="0">
                <a:latin typeface="Times New Roman" pitchFamily="18" charset="0"/>
                <a:cs typeface="Times New Roman" pitchFamily="18" charset="0"/>
              </a:rPr>
              <a:t>District Courts</a:t>
            </a:r>
          </a:p>
          <a:p>
            <a:pPr algn="just"/>
            <a:r>
              <a:rPr lang="en-US" sz="2400" b="1" dirty="0">
                <a:latin typeface="Times New Roman" pitchFamily="18" charset="0"/>
                <a:cs typeface="Times New Roman" pitchFamily="18" charset="0"/>
              </a:rPr>
              <a:t>Specialized Courts and Tribunals</a:t>
            </a:r>
          </a:p>
          <a:p>
            <a:endParaRPr lang="en-US" dirty="0"/>
          </a:p>
        </p:txBody>
      </p:sp>
      <p:sp>
        <p:nvSpPr>
          <p:cNvPr id="4" name="Footer Placeholder 3"/>
          <p:cNvSpPr>
            <a:spLocks noGrp="1"/>
          </p:cNvSpPr>
          <p:nvPr>
            <p:ph type="ftr" sz="quarter" idx="11"/>
          </p:nvPr>
        </p:nvSpPr>
        <p:spPr/>
        <p:txBody>
          <a:bodyPr/>
          <a:lstStyle/>
          <a:p>
            <a:r>
              <a:rPr lang="en-US"/>
              <a:t>MS</a:t>
            </a:r>
          </a:p>
        </p:txBody>
      </p:sp>
      <p:sp>
        <p:nvSpPr>
          <p:cNvPr id="5" name="Slide Number Placeholder 4"/>
          <p:cNvSpPr>
            <a:spLocks noGrp="1"/>
          </p:cNvSpPr>
          <p:nvPr>
            <p:ph type="sldNum" sz="quarter" idx="12"/>
          </p:nvPr>
        </p:nvSpPr>
        <p:spPr/>
        <p:txBody>
          <a:bodyPr/>
          <a:lstStyle/>
          <a:p>
            <a:fld id="{5317521C-C352-47BA-AC24-B94B2CF66E91}" type="slidenum">
              <a:rPr lang="en-US" smtClean="0"/>
              <a:t>161</a:t>
            </a:fld>
            <a:endParaRPr lang="en-US"/>
          </a:p>
        </p:txBody>
      </p:sp>
    </p:spTree>
    <p:extLst>
      <p:ext uri="{BB962C8B-B14F-4D97-AF65-F5344CB8AC3E}">
        <p14:creationId xmlns:p14="http://schemas.microsoft.com/office/powerpoint/2010/main" val="3902279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8229600" cy="627888"/>
          </a:xfrm>
        </p:spPr>
        <p:txBody>
          <a:bodyPr>
            <a:normAutofit/>
          </a:bodyPr>
          <a:lstStyle/>
          <a:p>
            <a:r>
              <a:rPr lang="en-US" sz="2800" b="1" dirty="0">
                <a:latin typeface="Times New Roman" pitchFamily="18" charset="0"/>
                <a:cs typeface="Times New Roman" pitchFamily="18" charset="0"/>
              </a:rPr>
              <a:t>Local Government</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sz="2400" dirty="0">
                <a:latin typeface="Times New Roman" pitchFamily="18" charset="0"/>
                <a:cs typeface="Times New Roman" pitchFamily="18" charset="0"/>
              </a:rPr>
              <a:t>At the local government level, the country is divided into divisions, districts, </a:t>
            </a:r>
            <a:r>
              <a:rPr lang="en-US" sz="2400" dirty="0" err="1">
                <a:latin typeface="Times New Roman" pitchFamily="18" charset="0"/>
                <a:cs typeface="Times New Roman" pitchFamily="18" charset="0"/>
              </a:rPr>
              <a:t>subdistricts</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Upazila</a:t>
            </a:r>
            <a:r>
              <a:rPr lang="en-US" sz="2400" dirty="0">
                <a:latin typeface="Times New Roman" pitchFamily="18" charset="0"/>
                <a:cs typeface="Times New Roman" pitchFamily="18" charset="0"/>
              </a:rPr>
              <a:t>), unions, and villages. </a:t>
            </a:r>
          </a:p>
          <a:p>
            <a:pPr algn="just"/>
            <a:r>
              <a:rPr lang="en-US" sz="2400" dirty="0">
                <a:latin typeface="Times New Roman" pitchFamily="18" charset="0"/>
                <a:cs typeface="Times New Roman" pitchFamily="18" charset="0"/>
              </a:rPr>
              <a:t>The lowest level of local government representative are Local officials of union council those who are elected at the union level election. </a:t>
            </a:r>
          </a:p>
          <a:p>
            <a:pPr algn="just"/>
            <a:r>
              <a:rPr lang="en-US" sz="2400" dirty="0">
                <a:latin typeface="Times New Roman" pitchFamily="18" charset="0"/>
                <a:cs typeface="Times New Roman" pitchFamily="18" charset="0"/>
              </a:rPr>
              <a:t>All larger administrative units are run by members of the civil service.</a:t>
            </a:r>
          </a:p>
          <a:p>
            <a:endParaRPr lang="en-US" dirty="0"/>
          </a:p>
        </p:txBody>
      </p:sp>
      <p:sp>
        <p:nvSpPr>
          <p:cNvPr id="4" name="Footer Placeholder 3"/>
          <p:cNvSpPr>
            <a:spLocks noGrp="1"/>
          </p:cNvSpPr>
          <p:nvPr>
            <p:ph type="ftr" sz="quarter" idx="11"/>
          </p:nvPr>
        </p:nvSpPr>
        <p:spPr/>
        <p:txBody>
          <a:bodyPr/>
          <a:lstStyle/>
          <a:p>
            <a:r>
              <a:rPr lang="en-US"/>
              <a:t>MS</a:t>
            </a:r>
          </a:p>
        </p:txBody>
      </p:sp>
      <p:sp>
        <p:nvSpPr>
          <p:cNvPr id="5" name="Slide Number Placeholder 4"/>
          <p:cNvSpPr>
            <a:spLocks noGrp="1"/>
          </p:cNvSpPr>
          <p:nvPr>
            <p:ph type="sldNum" sz="quarter" idx="12"/>
          </p:nvPr>
        </p:nvSpPr>
        <p:spPr/>
        <p:txBody>
          <a:bodyPr/>
          <a:lstStyle/>
          <a:p>
            <a:fld id="{5317521C-C352-47BA-AC24-B94B2CF66E91}" type="slidenum">
              <a:rPr lang="en-US" smtClean="0"/>
              <a:t>162</a:t>
            </a:fld>
            <a:endParaRPr lang="en-US"/>
          </a:p>
        </p:txBody>
      </p:sp>
    </p:spTree>
    <p:extLst>
      <p:ext uri="{BB962C8B-B14F-4D97-AF65-F5344CB8AC3E}">
        <p14:creationId xmlns:p14="http://schemas.microsoft.com/office/powerpoint/2010/main" val="22454727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Definition of Democracy:</a:t>
            </a:r>
            <a:br>
              <a:rPr lang="en-US" dirty="0"/>
            </a:br>
            <a:endParaRPr lang="en-US" dirty="0"/>
          </a:p>
        </p:txBody>
      </p:sp>
      <p:sp>
        <p:nvSpPr>
          <p:cNvPr id="3" name="Content Placeholder 2"/>
          <p:cNvSpPr>
            <a:spLocks noGrp="1"/>
          </p:cNvSpPr>
          <p:nvPr>
            <p:ph idx="1"/>
          </p:nvPr>
        </p:nvSpPr>
        <p:spPr>
          <a:xfrm>
            <a:off x="1981200" y="838200"/>
            <a:ext cx="8229600" cy="5943600"/>
          </a:xfrm>
        </p:spPr>
        <p:txBody>
          <a:bodyPr>
            <a:normAutofit fontScale="25000" lnSpcReduction="20000"/>
          </a:bodyPr>
          <a:lstStyle/>
          <a:p>
            <a:pPr marL="0" indent="0">
              <a:buNone/>
            </a:pPr>
            <a:r>
              <a:rPr lang="en-US" b="1" dirty="0"/>
              <a:t> </a:t>
            </a:r>
            <a:endParaRPr lang="en-US" dirty="0"/>
          </a:p>
          <a:p>
            <a:pPr marL="0" indent="0">
              <a:lnSpc>
                <a:spcPct val="70000"/>
              </a:lnSpc>
              <a:spcBef>
                <a:spcPts val="600"/>
              </a:spcBef>
              <a:buNone/>
            </a:pPr>
            <a:r>
              <a:rPr lang="en-US" sz="8800" dirty="0"/>
              <a:t>The term </a:t>
            </a:r>
            <a:r>
              <a:rPr lang="en-US" sz="8800" i="1" dirty="0"/>
              <a:t>democracy</a:t>
            </a:r>
            <a:r>
              <a:rPr lang="en-US" sz="8800" dirty="0"/>
              <a:t> is derived from two</a:t>
            </a:r>
            <a:r>
              <a:rPr lang="en-US" sz="8800" i="1" dirty="0"/>
              <a:t> Greek</a:t>
            </a:r>
            <a:r>
              <a:rPr lang="en-US" sz="8800" dirty="0"/>
              <a:t> words-</a:t>
            </a:r>
          </a:p>
          <a:p>
            <a:pPr marL="0" indent="0">
              <a:lnSpc>
                <a:spcPct val="70000"/>
              </a:lnSpc>
              <a:spcBef>
                <a:spcPts val="600"/>
              </a:spcBef>
              <a:buNone/>
            </a:pPr>
            <a:endParaRPr lang="en-US" sz="8800" b="1" dirty="0"/>
          </a:p>
          <a:p>
            <a:pPr marL="0" indent="0">
              <a:lnSpc>
                <a:spcPct val="70000"/>
              </a:lnSpc>
              <a:spcBef>
                <a:spcPts val="600"/>
              </a:spcBef>
              <a:buNone/>
            </a:pPr>
            <a:r>
              <a:rPr lang="en-US" sz="8800" b="1" dirty="0"/>
              <a:t>‘demos</a:t>
            </a:r>
            <a:r>
              <a:rPr lang="en-US" sz="8800" dirty="0"/>
              <a:t>’ meaning the people &amp;</a:t>
            </a:r>
            <a:r>
              <a:rPr lang="en-US" sz="8800" b="1" dirty="0"/>
              <a:t>‘</a:t>
            </a:r>
            <a:r>
              <a:rPr lang="en-US" sz="8800" b="1" dirty="0" err="1"/>
              <a:t>kratos</a:t>
            </a:r>
            <a:r>
              <a:rPr lang="en-US" sz="8800" b="1" dirty="0"/>
              <a:t>’ </a:t>
            </a:r>
            <a:r>
              <a:rPr lang="en-US" sz="8800" dirty="0"/>
              <a:t>for power. Thus, the </a:t>
            </a:r>
          </a:p>
          <a:p>
            <a:pPr marL="0" indent="0">
              <a:lnSpc>
                <a:spcPct val="70000"/>
              </a:lnSpc>
              <a:spcBef>
                <a:spcPts val="600"/>
              </a:spcBef>
              <a:buNone/>
            </a:pPr>
            <a:r>
              <a:rPr lang="en-US" sz="8800" dirty="0"/>
              <a:t>etymological meaning of </a:t>
            </a:r>
            <a:r>
              <a:rPr lang="en-US" sz="8800" i="1" dirty="0"/>
              <a:t>Democracy </a:t>
            </a:r>
            <a:r>
              <a:rPr lang="en-US" sz="8800" dirty="0"/>
              <a:t>is “</a:t>
            </a:r>
            <a:r>
              <a:rPr lang="en-US" sz="8800" b="1" dirty="0"/>
              <a:t>Power of the people</a:t>
            </a:r>
            <a:r>
              <a:rPr lang="en-US" sz="8800" dirty="0"/>
              <a:t>”.</a:t>
            </a:r>
          </a:p>
          <a:p>
            <a:pPr marL="0" indent="0">
              <a:lnSpc>
                <a:spcPct val="70000"/>
              </a:lnSpc>
              <a:spcBef>
                <a:spcPts val="600"/>
              </a:spcBef>
              <a:buNone/>
            </a:pPr>
            <a:r>
              <a:rPr lang="en-US" sz="8800" b="1" dirty="0"/>
              <a:t> </a:t>
            </a:r>
            <a:endParaRPr lang="en-US" sz="8800" dirty="0"/>
          </a:p>
          <a:p>
            <a:pPr>
              <a:lnSpc>
                <a:spcPct val="70000"/>
              </a:lnSpc>
              <a:spcBef>
                <a:spcPts val="600"/>
              </a:spcBef>
            </a:pPr>
            <a:r>
              <a:rPr lang="en-US" sz="8800" dirty="0"/>
              <a:t>President Abraham Lincoln defines-</a:t>
            </a:r>
          </a:p>
          <a:p>
            <a:pPr marL="0" indent="0">
              <a:lnSpc>
                <a:spcPct val="70000"/>
              </a:lnSpc>
              <a:spcBef>
                <a:spcPts val="600"/>
              </a:spcBef>
              <a:buNone/>
            </a:pPr>
            <a:endParaRPr lang="en-US" sz="8800" dirty="0"/>
          </a:p>
          <a:p>
            <a:pPr marL="0" indent="0">
              <a:lnSpc>
                <a:spcPct val="70000"/>
              </a:lnSpc>
              <a:spcBef>
                <a:spcPts val="600"/>
              </a:spcBef>
              <a:buNone/>
            </a:pPr>
            <a:r>
              <a:rPr lang="en-US" sz="8800" dirty="0"/>
              <a:t>Democracy is a government of the people, by the people and for the </a:t>
            </a:r>
          </a:p>
          <a:p>
            <a:pPr marL="0" indent="0">
              <a:lnSpc>
                <a:spcPct val="70000"/>
              </a:lnSpc>
              <a:spcBef>
                <a:spcPts val="600"/>
              </a:spcBef>
              <a:buNone/>
            </a:pPr>
            <a:r>
              <a:rPr lang="en-US" sz="8800" dirty="0"/>
              <a:t>people.</a:t>
            </a:r>
          </a:p>
          <a:p>
            <a:pPr>
              <a:lnSpc>
                <a:spcPct val="70000"/>
              </a:lnSpc>
              <a:spcBef>
                <a:spcPts val="600"/>
              </a:spcBef>
            </a:pPr>
            <a:r>
              <a:rPr lang="en-US" sz="8800" dirty="0"/>
              <a:t>Prof. Seeley says-</a:t>
            </a:r>
          </a:p>
          <a:p>
            <a:pPr marL="0" indent="0">
              <a:lnSpc>
                <a:spcPct val="70000"/>
              </a:lnSpc>
              <a:spcBef>
                <a:spcPts val="600"/>
              </a:spcBef>
              <a:buNone/>
            </a:pPr>
            <a:r>
              <a:rPr lang="en-US" sz="8800" dirty="0"/>
              <a:t>“Democracy is a government in which everybody has a share”.                   </a:t>
            </a:r>
          </a:p>
          <a:p>
            <a:pPr marL="0" indent="0">
              <a:lnSpc>
                <a:spcPct val="70000"/>
              </a:lnSpc>
              <a:spcBef>
                <a:spcPts val="600"/>
              </a:spcBef>
              <a:buNone/>
            </a:pPr>
            <a:endParaRPr lang="en-US" sz="8800" dirty="0"/>
          </a:p>
          <a:p>
            <a:pPr>
              <a:lnSpc>
                <a:spcPct val="70000"/>
              </a:lnSpc>
              <a:spcBef>
                <a:spcPts val="600"/>
              </a:spcBef>
            </a:pPr>
            <a:r>
              <a:rPr lang="en-US" sz="8800" dirty="0"/>
              <a:t>Jon. Roper defines-</a:t>
            </a:r>
          </a:p>
          <a:p>
            <a:pPr marL="0" indent="0">
              <a:lnSpc>
                <a:spcPct val="70000"/>
              </a:lnSpc>
              <a:spcBef>
                <a:spcPts val="600"/>
              </a:spcBef>
              <a:buNone/>
            </a:pPr>
            <a:r>
              <a:rPr lang="en-US" sz="8800" dirty="0"/>
              <a:t>“Democracy is not majority rule: democracy is diffusion of power, </a:t>
            </a:r>
          </a:p>
          <a:p>
            <a:pPr marL="0" indent="0">
              <a:lnSpc>
                <a:spcPct val="70000"/>
              </a:lnSpc>
              <a:spcBef>
                <a:spcPts val="600"/>
              </a:spcBef>
              <a:buNone/>
            </a:pPr>
            <a:r>
              <a:rPr lang="en-US" sz="8800" dirty="0"/>
              <a:t>representation of interests and recognition of minorities.”</a:t>
            </a:r>
          </a:p>
          <a:p>
            <a:pPr marL="0" indent="0">
              <a:lnSpc>
                <a:spcPct val="70000"/>
              </a:lnSpc>
              <a:spcBef>
                <a:spcPts val="600"/>
              </a:spcBef>
              <a:buNone/>
            </a:pPr>
            <a:r>
              <a:rPr lang="en-US" sz="8800" i="1" dirty="0"/>
              <a:t>								</a:t>
            </a:r>
            <a:endParaRPr lang="en-US" sz="8800" dirty="0"/>
          </a:p>
          <a:p>
            <a:pPr>
              <a:lnSpc>
                <a:spcPct val="70000"/>
              </a:lnSpc>
              <a:spcBef>
                <a:spcPts val="600"/>
              </a:spcBef>
            </a:pPr>
            <a:r>
              <a:rPr lang="en-US" sz="8800" dirty="0"/>
              <a:t>According to </a:t>
            </a:r>
            <a:r>
              <a:rPr lang="en-US" sz="8800" dirty="0" err="1"/>
              <a:t>Sryce</a:t>
            </a:r>
            <a:r>
              <a:rPr lang="en-US" sz="8800" dirty="0"/>
              <a:t>,</a:t>
            </a:r>
          </a:p>
          <a:p>
            <a:pPr marL="0" indent="0">
              <a:lnSpc>
                <a:spcPct val="70000"/>
              </a:lnSpc>
              <a:spcBef>
                <a:spcPts val="600"/>
              </a:spcBef>
              <a:buNone/>
            </a:pPr>
            <a:r>
              <a:rPr lang="en-US" sz="8800" dirty="0"/>
              <a:t>“Democracy is that form government in which the ruling power of a </a:t>
            </a:r>
          </a:p>
          <a:p>
            <a:pPr marL="0" indent="0">
              <a:lnSpc>
                <a:spcPct val="70000"/>
              </a:lnSpc>
              <a:spcBef>
                <a:spcPts val="600"/>
              </a:spcBef>
              <a:buNone/>
            </a:pPr>
            <a:r>
              <a:rPr lang="en-US" sz="8800" dirty="0"/>
              <a:t>state is legally vested, not in any particular class or classes but in the </a:t>
            </a:r>
          </a:p>
          <a:p>
            <a:pPr marL="0" indent="0">
              <a:lnSpc>
                <a:spcPct val="70000"/>
              </a:lnSpc>
              <a:spcBef>
                <a:spcPts val="600"/>
              </a:spcBef>
              <a:buNone/>
            </a:pPr>
            <a:r>
              <a:rPr lang="en-US" sz="8800" dirty="0"/>
              <a:t>members of the community as a whole”. </a:t>
            </a:r>
          </a:p>
          <a:p>
            <a:pPr>
              <a:spcBef>
                <a:spcPts val="600"/>
              </a:spcBef>
            </a:pPr>
            <a:endParaRPr lang="en-US" sz="8800" dirty="0"/>
          </a:p>
        </p:txBody>
      </p:sp>
    </p:spTree>
    <p:extLst>
      <p:ext uri="{BB962C8B-B14F-4D97-AF65-F5344CB8AC3E}">
        <p14:creationId xmlns:p14="http://schemas.microsoft.com/office/powerpoint/2010/main" val="30057440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Characteristics or Basic Principles of Democracy</a:t>
            </a:r>
          </a:p>
        </p:txBody>
      </p:sp>
      <p:sp>
        <p:nvSpPr>
          <p:cNvPr id="3" name="Content Placeholder 2"/>
          <p:cNvSpPr>
            <a:spLocks noGrp="1"/>
          </p:cNvSpPr>
          <p:nvPr>
            <p:ph idx="1"/>
          </p:nvPr>
        </p:nvSpPr>
        <p:spPr/>
        <p:txBody>
          <a:bodyPr>
            <a:normAutofit/>
          </a:bodyPr>
          <a:lstStyle/>
          <a:p>
            <a:pPr lvl="0"/>
            <a:r>
              <a:rPr lang="en-US" sz="2000" b="1" dirty="0"/>
              <a:t>Liberty:</a:t>
            </a:r>
            <a:r>
              <a:rPr lang="en-US" sz="2000" dirty="0"/>
              <a:t> The main basis of democracy is liberty and equality. The people enjoy maximum liberty and equality because criticism of the people is not only tolerated in this system, but it is also encouraged. </a:t>
            </a:r>
          </a:p>
          <a:p>
            <a:pPr lvl="0"/>
            <a:r>
              <a:rPr lang="en-US" sz="2000" b="1" dirty="0"/>
              <a:t>Equality:</a:t>
            </a:r>
            <a:r>
              <a:rPr lang="en-US" sz="2000" dirty="0"/>
              <a:t> Special emphasis is laid on equality in democracy and there is no disparity among the people on the basis of caste, creed, religion and position or status. </a:t>
            </a:r>
          </a:p>
          <a:p>
            <a:pPr lvl="0"/>
            <a:r>
              <a:rPr lang="en-US" sz="2000" b="1" dirty="0"/>
              <a:t>Fraternity:</a:t>
            </a:r>
            <a:r>
              <a:rPr lang="en-US" sz="2000" dirty="0"/>
              <a:t> Democracy can become successful only in a peaceful atmosphere; otherwise democracy has to face many difficulties.</a:t>
            </a:r>
          </a:p>
          <a:p>
            <a:pPr lvl="0"/>
            <a:r>
              <a:rPr lang="en-US" sz="2000" b="1" dirty="0"/>
              <a:t>The people as ultimate source of sovereignty:</a:t>
            </a:r>
            <a:r>
              <a:rPr lang="en-US" sz="2000" dirty="0"/>
              <a:t> In a democracy, people are the ultimate source of sovereignty, and the government derives its power from them. For this purpose elections take place in democracies at certain intervals.</a:t>
            </a:r>
          </a:p>
          <a:p>
            <a:pPr marL="114300" indent="0">
              <a:buNone/>
            </a:pPr>
            <a:endParaRPr lang="en-US" dirty="0"/>
          </a:p>
        </p:txBody>
      </p:sp>
    </p:spTree>
    <p:extLst>
      <p:ext uri="{BB962C8B-B14F-4D97-AF65-F5344CB8AC3E}">
        <p14:creationId xmlns:p14="http://schemas.microsoft.com/office/powerpoint/2010/main" val="3680760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620000" cy="639762"/>
          </a:xfrm>
        </p:spPr>
        <p:txBody>
          <a:bodyPr>
            <a:normAutofit fontScale="90000"/>
          </a:bodyPr>
          <a:lstStyle/>
          <a:p>
            <a:br>
              <a:rPr lang="en-US" sz="2800" dirty="0"/>
            </a:br>
            <a:br>
              <a:rPr lang="en-US" sz="2800" dirty="0"/>
            </a:br>
            <a:br>
              <a:rPr lang="en-US" sz="2800" dirty="0"/>
            </a:br>
            <a:r>
              <a:rPr lang="en-US" sz="2800" dirty="0"/>
              <a:t>Characteristics or Basic Principles of Democracy</a:t>
            </a:r>
            <a:br>
              <a:rPr lang="en-US" sz="2800" dirty="0"/>
            </a:br>
            <a:r>
              <a:rPr lang="en-US" dirty="0"/>
              <a:t> </a:t>
            </a:r>
            <a:br>
              <a:rPr lang="en-US" dirty="0"/>
            </a:br>
            <a:endParaRPr lang="en-US" dirty="0"/>
          </a:p>
        </p:txBody>
      </p:sp>
      <p:sp>
        <p:nvSpPr>
          <p:cNvPr id="3" name="Content Placeholder 2"/>
          <p:cNvSpPr>
            <a:spLocks noGrp="1"/>
          </p:cNvSpPr>
          <p:nvPr>
            <p:ph idx="1"/>
          </p:nvPr>
        </p:nvSpPr>
        <p:spPr>
          <a:xfrm>
            <a:off x="1981200" y="838200"/>
            <a:ext cx="7620000" cy="5562600"/>
          </a:xfrm>
        </p:spPr>
        <p:txBody>
          <a:bodyPr>
            <a:normAutofit fontScale="85000" lnSpcReduction="20000"/>
          </a:bodyPr>
          <a:lstStyle/>
          <a:p>
            <a:pPr lvl="0"/>
            <a:r>
              <a:rPr lang="en-US" b="1" dirty="0"/>
              <a:t>Fundamental rights to the people:</a:t>
            </a:r>
            <a:r>
              <a:rPr lang="en-US" dirty="0"/>
              <a:t> In a democracy people are given fundamental rights because in the absence of these rights the development of an individual is not possible. </a:t>
            </a:r>
          </a:p>
          <a:p>
            <a:pPr lvl="0"/>
            <a:r>
              <a:rPr lang="en-US" b="1" dirty="0"/>
              <a:t>Independence of Judiciary:</a:t>
            </a:r>
            <a:r>
              <a:rPr lang="en-US" dirty="0"/>
              <a:t> In a democracy, it is responsibility of the judiciary to protect the fundamental rights of the people. </a:t>
            </a:r>
          </a:p>
          <a:p>
            <a:pPr lvl="0"/>
            <a:r>
              <a:rPr lang="en-US" b="1" dirty="0"/>
              <a:t>The people are considered as an end and state as the means in a democracy:</a:t>
            </a:r>
            <a:r>
              <a:rPr lang="en-US" dirty="0"/>
              <a:t> This is one of the main characteristics of democracy that individual is a mean and the state is an end. It means that the state makes use of the individual for its own interest.</a:t>
            </a:r>
          </a:p>
          <a:p>
            <a:pPr lvl="0"/>
            <a:r>
              <a:rPr lang="en-US" b="1" dirty="0"/>
              <a:t>Welfare State:</a:t>
            </a:r>
            <a:r>
              <a:rPr lang="en-US" dirty="0"/>
              <a:t> Democracy is a welfare state and in it special attention is paid to the welfare of the people as a whole and not to a particular class.</a:t>
            </a:r>
          </a:p>
          <a:p>
            <a:pPr lvl="0"/>
            <a:r>
              <a:rPr lang="en-US" b="1" dirty="0"/>
              <a:t>Free elections: </a:t>
            </a:r>
            <a:r>
              <a:rPr lang="en-US" dirty="0"/>
              <a:t>The right of the people to have free and open elections. In free elections: everyone’s vote carries the same weight (one person, one vote). Candidates can express their views freely through democracy.</a:t>
            </a:r>
          </a:p>
          <a:p>
            <a:endParaRPr lang="en-US" dirty="0"/>
          </a:p>
        </p:txBody>
      </p:sp>
    </p:spTree>
    <p:extLst>
      <p:ext uri="{BB962C8B-B14F-4D97-AF65-F5344CB8AC3E}">
        <p14:creationId xmlns:p14="http://schemas.microsoft.com/office/powerpoint/2010/main" val="11607360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3100" b="1" dirty="0"/>
            </a:br>
            <a:br>
              <a:rPr lang="en-US" sz="3100" b="1" dirty="0"/>
            </a:br>
            <a:br>
              <a:rPr lang="en-US" sz="3100" b="1" dirty="0"/>
            </a:br>
            <a:r>
              <a:rPr lang="en-US" sz="3100" b="1" dirty="0"/>
              <a:t>Conditions for the success of Democracy or Good Governance</a:t>
            </a:r>
            <a:br>
              <a:rPr lang="en-US" sz="3100" b="1" dirty="0"/>
            </a:br>
            <a:r>
              <a:rPr lang="en-US" dirty="0"/>
              <a:t> </a:t>
            </a:r>
            <a:br>
              <a:rPr lang="en-US" dirty="0"/>
            </a:br>
            <a:endParaRPr lang="en-US" dirty="0"/>
          </a:p>
        </p:txBody>
      </p:sp>
      <p:sp>
        <p:nvSpPr>
          <p:cNvPr id="3" name="Content Placeholder 2"/>
          <p:cNvSpPr>
            <a:spLocks noGrp="1"/>
          </p:cNvSpPr>
          <p:nvPr>
            <p:ph idx="1"/>
          </p:nvPr>
        </p:nvSpPr>
        <p:spPr/>
        <p:txBody>
          <a:bodyPr>
            <a:normAutofit/>
          </a:bodyPr>
          <a:lstStyle/>
          <a:p>
            <a:pPr lvl="0"/>
            <a:r>
              <a:rPr lang="en-US" sz="2000" b="1" dirty="0"/>
              <a:t>Sound System of Education:</a:t>
            </a:r>
            <a:r>
              <a:rPr lang="en-US" sz="2000" dirty="0"/>
              <a:t> Where there is illiteracy, it becomes difficult to make democracy successful because many qualities are needed to make democracy a success. </a:t>
            </a:r>
          </a:p>
          <a:p>
            <a:pPr lvl="0"/>
            <a:r>
              <a:rPr lang="en-US" sz="2000" b="1" dirty="0"/>
              <a:t>Enlightened citizenship:</a:t>
            </a:r>
            <a:r>
              <a:rPr lang="en-US" sz="2000" dirty="0"/>
              <a:t> People should have the knowledge of their rights and duties to make democracy as success. </a:t>
            </a:r>
          </a:p>
          <a:p>
            <a:pPr lvl="0"/>
            <a:r>
              <a:rPr lang="en-US" sz="2000" b="1" dirty="0"/>
              <a:t>Political Awakening:</a:t>
            </a:r>
            <a:r>
              <a:rPr lang="en-US" sz="2000" dirty="0"/>
              <a:t> It is essential to inculcate political awakening among the citizens to make democracy a success. Where there is no political awakening, the citizens fail to understand the political problems. </a:t>
            </a:r>
          </a:p>
          <a:p>
            <a:r>
              <a:rPr lang="en-US" sz="2000" b="1" dirty="0"/>
              <a:t>Freedom:</a:t>
            </a:r>
            <a:r>
              <a:rPr lang="en-US" sz="2000" dirty="0"/>
              <a:t> Democracy guarantees the citizens the freedom of expression, freedom of profession, freedom of religion and freedom to form associations.</a:t>
            </a:r>
          </a:p>
          <a:p>
            <a:r>
              <a:rPr lang="en-US" sz="2000" dirty="0"/>
              <a:t> </a:t>
            </a:r>
            <a:r>
              <a:rPr lang="en-US" sz="2000" b="1" dirty="0"/>
              <a:t>Political security, good administration, economic prosperity and wise leadership: </a:t>
            </a:r>
            <a:r>
              <a:rPr lang="en-US" sz="2000" dirty="0"/>
              <a:t>Efficient administration is another condition for the success of a democracy. In fact, the success of democracy depends upon efficient administration. </a:t>
            </a:r>
          </a:p>
          <a:p>
            <a:pPr lvl="0"/>
            <a:endParaRPr lang="en-US" sz="2000" dirty="0"/>
          </a:p>
          <a:p>
            <a:endParaRPr lang="en-US" dirty="0"/>
          </a:p>
        </p:txBody>
      </p:sp>
    </p:spTree>
    <p:extLst>
      <p:ext uri="{BB962C8B-B14F-4D97-AF65-F5344CB8AC3E}">
        <p14:creationId xmlns:p14="http://schemas.microsoft.com/office/powerpoint/2010/main" val="26307626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solidFill>
                  <a:schemeClr val="bg1">
                    <a:lumMod val="75000"/>
                  </a:schemeClr>
                </a:solidFill>
              </a:rPr>
              <a:t>Conditions for the success of Democracy or Good Governance</a:t>
            </a:r>
            <a:endParaRPr lang="en-US" sz="2400" dirty="0">
              <a:solidFill>
                <a:schemeClr val="bg1">
                  <a:lumMod val="75000"/>
                </a:schemeClr>
              </a:solidFill>
            </a:endParaRPr>
          </a:p>
        </p:txBody>
      </p:sp>
      <p:sp>
        <p:nvSpPr>
          <p:cNvPr id="3" name="Content Placeholder 2"/>
          <p:cNvSpPr>
            <a:spLocks noGrp="1"/>
          </p:cNvSpPr>
          <p:nvPr>
            <p:ph idx="1"/>
          </p:nvPr>
        </p:nvSpPr>
        <p:spPr/>
        <p:txBody>
          <a:bodyPr>
            <a:normAutofit/>
          </a:bodyPr>
          <a:lstStyle/>
          <a:p>
            <a:pPr lvl="0"/>
            <a:r>
              <a:rPr lang="en-US" sz="2000" b="1" dirty="0"/>
              <a:t>Equality:</a:t>
            </a:r>
            <a:r>
              <a:rPr lang="en-US" sz="2000" dirty="0"/>
              <a:t> Democracy does not recognize class distinctions. It is based on social, economic and political equality. In democracy all are equal before law and there is no discrimination on the basis of caste, </a:t>
            </a:r>
            <a:r>
              <a:rPr lang="en-US" sz="2000" dirty="0" err="1"/>
              <a:t>colour</a:t>
            </a:r>
            <a:r>
              <a:rPr lang="en-US" sz="2000" dirty="0"/>
              <a:t>, religion, sex and economic status.</a:t>
            </a:r>
          </a:p>
          <a:p>
            <a:pPr lvl="0"/>
            <a:r>
              <a:rPr lang="en-US" sz="2000" b="1" dirty="0"/>
              <a:t>Law and Order:</a:t>
            </a:r>
            <a:r>
              <a:rPr lang="en-US" sz="2000" dirty="0"/>
              <a:t> The maintenance of law and order in society by the government is another essential condition for the success of democracy. </a:t>
            </a:r>
          </a:p>
          <a:p>
            <a:pPr lvl="0"/>
            <a:r>
              <a:rPr lang="en-US" sz="2000" b="1" dirty="0"/>
              <a:t>Spirit of Co-operation:</a:t>
            </a:r>
            <a:r>
              <a:rPr lang="en-US" sz="2000" dirty="0"/>
              <a:t> Every democracy has to face many economic, social, religious and political problems. In dictatorship, these problems are solved by the dictator according to his own whim. </a:t>
            </a:r>
          </a:p>
          <a:p>
            <a:pPr lvl="0"/>
            <a:r>
              <a:rPr lang="en-US" sz="2000" b="1" dirty="0"/>
              <a:t>Decentralization of powers and local Self-Government: </a:t>
            </a:r>
            <a:r>
              <a:rPr lang="en-US" sz="2000" dirty="0"/>
              <a:t>For the success of a democracy, decentralization of powers is essential. </a:t>
            </a:r>
          </a:p>
          <a:p>
            <a:pPr lvl="0"/>
            <a:r>
              <a:rPr lang="en-US" sz="2000" b="1" dirty="0"/>
              <a:t>High Moral Standard:</a:t>
            </a:r>
            <a:r>
              <a:rPr lang="en-US" sz="2000" dirty="0"/>
              <a:t> The success of democracy also depends upon the high moral standard of the people as well as of the government.</a:t>
            </a:r>
          </a:p>
          <a:p>
            <a:endParaRPr lang="en-US" dirty="0"/>
          </a:p>
        </p:txBody>
      </p:sp>
    </p:spTree>
    <p:extLst>
      <p:ext uri="{BB962C8B-B14F-4D97-AF65-F5344CB8AC3E}">
        <p14:creationId xmlns:p14="http://schemas.microsoft.com/office/powerpoint/2010/main" val="10340928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620000" cy="715962"/>
          </a:xfrm>
        </p:spPr>
        <p:txBody>
          <a:bodyPr>
            <a:noAutofit/>
          </a:bodyPr>
          <a:lstStyle/>
          <a:p>
            <a:r>
              <a:rPr lang="en-US" sz="2400" b="1" dirty="0">
                <a:solidFill>
                  <a:schemeClr val="bg1">
                    <a:lumMod val="75000"/>
                  </a:schemeClr>
                </a:solidFill>
              </a:rPr>
              <a:t>Conditions for the success of Democracy or Good Governance</a:t>
            </a:r>
            <a:endParaRPr lang="en-US" sz="2400" dirty="0">
              <a:solidFill>
                <a:schemeClr val="bg1">
                  <a:lumMod val="75000"/>
                </a:schemeClr>
              </a:solidFill>
            </a:endParaRPr>
          </a:p>
        </p:txBody>
      </p:sp>
      <p:sp>
        <p:nvSpPr>
          <p:cNvPr id="3" name="Content Placeholder 2"/>
          <p:cNvSpPr>
            <a:spLocks noGrp="1"/>
          </p:cNvSpPr>
          <p:nvPr>
            <p:ph idx="1"/>
          </p:nvPr>
        </p:nvSpPr>
        <p:spPr>
          <a:xfrm>
            <a:off x="1981200" y="1600200"/>
            <a:ext cx="7620000" cy="5105400"/>
          </a:xfrm>
        </p:spPr>
        <p:txBody>
          <a:bodyPr>
            <a:normAutofit fontScale="25000" lnSpcReduction="20000"/>
          </a:bodyPr>
          <a:lstStyle/>
          <a:p>
            <a:pPr lvl="0"/>
            <a:r>
              <a:rPr lang="en-US" sz="8000" b="1" dirty="0"/>
              <a:t>Social and Economic Security:</a:t>
            </a:r>
            <a:r>
              <a:rPr lang="en-US" sz="8000" dirty="0"/>
              <a:t> Economic security is essential for the success of democracy. The people should be given the right to work and it is the duty of the government to provide them with suitable employment.</a:t>
            </a:r>
          </a:p>
          <a:p>
            <a:pPr lvl="0"/>
            <a:r>
              <a:rPr lang="en-US" sz="8000" b="1" dirty="0"/>
              <a:t>Tolerance and Spirit of Unity:</a:t>
            </a:r>
            <a:r>
              <a:rPr lang="en-US" sz="8000" dirty="0"/>
              <a:t> It is the responsibility of the people to make democracy a success. For this, the spirit of tolerance and unity is needed. </a:t>
            </a:r>
          </a:p>
          <a:p>
            <a:pPr lvl="0"/>
            <a:r>
              <a:rPr lang="en-US" sz="8000" b="1" dirty="0"/>
              <a:t>Sound Party System:</a:t>
            </a:r>
            <a:r>
              <a:rPr lang="en-US" sz="8000" dirty="0"/>
              <a:t> In a democracy difference in views is not only tolerated but it is encouraged, because constructive criticism has an important place in a democracy. </a:t>
            </a:r>
          </a:p>
          <a:p>
            <a:pPr lvl="0"/>
            <a:r>
              <a:rPr lang="en-US" sz="8000" b="1" dirty="0"/>
              <a:t>Written Constitution and Independent Judiciary:</a:t>
            </a:r>
            <a:r>
              <a:rPr lang="en-US" sz="8000" dirty="0"/>
              <a:t> For the successful functioning of democracy, people are given fundamental rights and written constitutions are introduced with a view to checking autocratic activities of the government. </a:t>
            </a:r>
          </a:p>
          <a:p>
            <a:pPr lvl="0"/>
            <a:r>
              <a:rPr lang="en-US" sz="8000" b="1" dirty="0"/>
              <a:t>Independent, impartial and periodical elections:</a:t>
            </a:r>
            <a:r>
              <a:rPr lang="en-US" sz="8000" dirty="0"/>
              <a:t> Independent, impartial and periodical elections help in establishing faith of the people and the opposition in democracy, otherwise the opposition party will not get an opportunity for forming, the government and there will be no respect for public opinion. </a:t>
            </a:r>
          </a:p>
          <a:p>
            <a:endParaRPr lang="en-US" sz="8000" dirty="0"/>
          </a:p>
          <a:p>
            <a:endParaRPr lang="en-US" dirty="0"/>
          </a:p>
        </p:txBody>
      </p:sp>
    </p:spTree>
    <p:extLst>
      <p:ext uri="{BB962C8B-B14F-4D97-AF65-F5344CB8AC3E}">
        <p14:creationId xmlns:p14="http://schemas.microsoft.com/office/powerpoint/2010/main" val="24343220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7004" y="894507"/>
            <a:ext cx="11457991" cy="5758220"/>
          </a:xfrm>
        </p:spPr>
        <p:txBody>
          <a:bodyPr>
            <a:normAutofit/>
          </a:bodyPr>
          <a:lstStyle/>
          <a:p>
            <a:r>
              <a:rPr lang="en-US" sz="2000" dirty="0"/>
              <a:t>The market-based </a:t>
            </a:r>
            <a:r>
              <a:rPr lang="en-US" sz="2000" b="1" dirty="0"/>
              <a:t>economy of Bangladesh</a:t>
            </a:r>
            <a:r>
              <a:rPr lang="en-US" sz="2000" dirty="0"/>
              <a:t> is the 41th largest in the world in nominal terms, and 29th largest by purchasing power parity; it is classified among the Next Eleven emerging market economies and a Frontier market. </a:t>
            </a:r>
          </a:p>
          <a:p>
            <a:endParaRPr lang="en-US" sz="2000" dirty="0"/>
          </a:p>
          <a:p>
            <a:r>
              <a:rPr lang="en-US" sz="2000" dirty="0"/>
              <a:t>In the decade since 2004, Bangladesh averaged a GDP growth of 6.5%, that has been largely driven by its exports of </a:t>
            </a:r>
            <a:r>
              <a:rPr lang="en-US" sz="2000" b="1" dirty="0"/>
              <a:t>readymade garments</a:t>
            </a:r>
            <a:r>
              <a:rPr lang="en-US" sz="2000" dirty="0"/>
              <a:t>, </a:t>
            </a:r>
            <a:r>
              <a:rPr lang="en-US" sz="2000" b="1" dirty="0"/>
              <a:t>remittances </a:t>
            </a:r>
            <a:r>
              <a:rPr lang="en-US" sz="2000" dirty="0"/>
              <a:t>and the </a:t>
            </a:r>
            <a:r>
              <a:rPr lang="en-US" sz="2000" b="1" dirty="0"/>
              <a:t>domestic agricultural sector</a:t>
            </a:r>
            <a:r>
              <a:rPr lang="en-US" sz="2000" dirty="0"/>
              <a:t>. The country has pursued export-oriented industrialization, with its key export sectors include </a:t>
            </a:r>
            <a:r>
              <a:rPr lang="en-US" sz="2000" b="1" dirty="0"/>
              <a:t>textiles, shipbuilding, fish</a:t>
            </a:r>
            <a:r>
              <a:rPr lang="en-US" sz="2000" dirty="0"/>
              <a:t> and </a:t>
            </a:r>
            <a:r>
              <a:rPr lang="en-US" sz="2000" b="1" dirty="0"/>
              <a:t>seafood, jute</a:t>
            </a:r>
            <a:r>
              <a:rPr lang="en-US" sz="2000" dirty="0"/>
              <a:t> and </a:t>
            </a:r>
            <a:r>
              <a:rPr lang="en-US" sz="2000" b="1" dirty="0"/>
              <a:t>leather goods</a:t>
            </a:r>
            <a:r>
              <a:rPr lang="en-US" sz="2000" dirty="0"/>
              <a:t>. It has also developed self-sufficient industries in </a:t>
            </a:r>
            <a:r>
              <a:rPr lang="en-US" sz="2000" b="1" dirty="0"/>
              <a:t>pharmaceuticals,</a:t>
            </a:r>
            <a:r>
              <a:rPr lang="en-US" sz="2000" dirty="0"/>
              <a:t> </a:t>
            </a:r>
            <a:r>
              <a:rPr lang="en-US" sz="2000" b="1" dirty="0"/>
              <a:t>steel </a:t>
            </a:r>
            <a:r>
              <a:rPr lang="en-US" sz="2000" dirty="0"/>
              <a:t>and </a:t>
            </a:r>
            <a:r>
              <a:rPr lang="en-US" sz="2000" b="1" dirty="0"/>
              <a:t>food processing</a:t>
            </a:r>
            <a:r>
              <a:rPr lang="en-US" sz="2000" dirty="0"/>
              <a:t>. Bangladesh's </a:t>
            </a:r>
            <a:r>
              <a:rPr lang="en-US" sz="2000" b="1" dirty="0"/>
              <a:t>telecommunication industry</a:t>
            </a:r>
            <a:r>
              <a:rPr lang="en-US" sz="2000" dirty="0"/>
              <a:t> has witnessed rapid growth over the years, receiving high </a:t>
            </a:r>
            <a:r>
              <a:rPr lang="en-US" sz="2000" b="1" dirty="0"/>
              <a:t>investment from foreign companies</a:t>
            </a:r>
            <a:r>
              <a:rPr lang="en-US" sz="2000" dirty="0"/>
              <a:t>. Bangladesh also has substantial reserves of </a:t>
            </a:r>
            <a:r>
              <a:rPr lang="en-US" sz="2000" b="1" dirty="0"/>
              <a:t>natural gas</a:t>
            </a:r>
            <a:r>
              <a:rPr lang="en-US" sz="2000" dirty="0"/>
              <a:t> and is Asia's seventh largest gas producer. Offshore exploration activities are increasing in its maritime territory in the Bay of Bengal. It also has large deposits of </a:t>
            </a:r>
            <a:r>
              <a:rPr lang="en-US" sz="2000" b="1" dirty="0"/>
              <a:t>limestone</a:t>
            </a:r>
            <a:r>
              <a:rPr lang="en-US" sz="2000" dirty="0"/>
              <a:t>. </a:t>
            </a:r>
          </a:p>
          <a:p>
            <a:endParaRPr lang="en-US" sz="1600" dirty="0"/>
          </a:p>
        </p:txBody>
      </p:sp>
      <p:sp>
        <p:nvSpPr>
          <p:cNvPr id="3" name="Title 2"/>
          <p:cNvSpPr>
            <a:spLocks noGrp="1"/>
          </p:cNvSpPr>
          <p:nvPr>
            <p:ph type="title"/>
          </p:nvPr>
        </p:nvSpPr>
        <p:spPr>
          <a:xfrm>
            <a:off x="838200" y="111967"/>
            <a:ext cx="10515600" cy="782540"/>
          </a:xfrm>
        </p:spPr>
        <p:txBody>
          <a:bodyPr>
            <a:normAutofit/>
          </a:bodyPr>
          <a:lstStyle/>
          <a:p>
            <a:r>
              <a:rPr lang="en-US" dirty="0"/>
              <a:t>Economic sectors of </a:t>
            </a:r>
            <a:r>
              <a:rPr lang="en-US" dirty="0" err="1"/>
              <a:t>bangladesh</a:t>
            </a:r>
            <a:endParaRPr lang="en-US" dirty="0"/>
          </a:p>
        </p:txBody>
      </p:sp>
    </p:spTree>
    <p:extLst>
      <p:ext uri="{BB962C8B-B14F-4D97-AF65-F5344CB8AC3E}">
        <p14:creationId xmlns:p14="http://schemas.microsoft.com/office/powerpoint/2010/main" val="301068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73290"/>
          </a:xfrm>
        </p:spPr>
        <p:txBody>
          <a:bodyPr>
            <a:normAutofit fontScale="90000"/>
          </a:bodyPr>
          <a:lstStyle/>
          <a:p>
            <a:pPr algn="ctr"/>
            <a:r>
              <a:rPr lang="en-US" dirty="0"/>
              <a:t>Present People</a:t>
            </a:r>
          </a:p>
        </p:txBody>
      </p:sp>
      <p:sp>
        <p:nvSpPr>
          <p:cNvPr id="3" name="Content Placeholder 2"/>
          <p:cNvSpPr>
            <a:spLocks noGrp="1"/>
          </p:cNvSpPr>
          <p:nvPr>
            <p:ph sz="quarter" idx="1"/>
          </p:nvPr>
        </p:nvSpPr>
        <p:spPr>
          <a:xfrm>
            <a:off x="677334" y="1405719"/>
            <a:ext cx="8596668" cy="4635643"/>
          </a:xfrm>
        </p:spPr>
        <p:txBody>
          <a:bodyPr>
            <a:normAutofit/>
          </a:bodyPr>
          <a:lstStyle/>
          <a:p>
            <a:pPr marL="0" lvl="0" indent="0">
              <a:buNone/>
            </a:pPr>
            <a:r>
              <a:rPr lang="en-US" sz="2000" b="1" dirty="0">
                <a:latin typeface="Arial" panose="020B0604020202020204" pitchFamily="34" charset="0"/>
                <a:cs typeface="Arial" panose="020B0604020202020204" pitchFamily="34" charset="0"/>
              </a:rPr>
              <a:t>Nationality: </a:t>
            </a:r>
          </a:p>
          <a:p>
            <a:pPr lvl="0">
              <a:buFont typeface="Wingdings" panose="05000000000000000000" pitchFamily="2" charset="2"/>
              <a:buChar char="Ø"/>
            </a:pPr>
            <a:r>
              <a:rPr lang="en-US" sz="2000" b="1" dirty="0">
                <a:latin typeface="Arial" panose="020B0604020202020204" pitchFamily="34" charset="0"/>
                <a:cs typeface="Arial" panose="020B0604020202020204" pitchFamily="34" charset="0"/>
              </a:rPr>
              <a:t>Major ethnic: </a:t>
            </a:r>
            <a:r>
              <a:rPr lang="en-US" sz="2000" dirty="0">
                <a:latin typeface="Arial" panose="020B0604020202020204" pitchFamily="34" charset="0"/>
                <a:cs typeface="Arial" panose="020B0604020202020204" pitchFamily="34" charset="0"/>
              </a:rPr>
              <a:t>Bengali</a:t>
            </a:r>
          </a:p>
          <a:p>
            <a:pPr lvl="0">
              <a:buFont typeface="Wingdings" panose="05000000000000000000" pitchFamily="2" charset="2"/>
              <a:buChar char="Ø"/>
            </a:pPr>
            <a:r>
              <a:rPr lang="en-US" sz="2000" b="1" dirty="0">
                <a:latin typeface="Arial" panose="020B0604020202020204" pitchFamily="34" charset="0"/>
                <a:cs typeface="Arial" panose="020B0604020202020204" pitchFamily="34" charset="0"/>
              </a:rPr>
              <a:t>Minor ethnic: </a:t>
            </a:r>
            <a:r>
              <a:rPr lang="en-US" sz="2000" dirty="0" err="1">
                <a:solidFill>
                  <a:schemeClr val="tx1">
                    <a:lumMod val="85000"/>
                    <a:lumOff val="15000"/>
                  </a:schemeClr>
                </a:solidFill>
                <a:latin typeface="Arial" panose="020B0604020202020204" pitchFamily="34" charset="0"/>
                <a:cs typeface="Arial" panose="020B0604020202020204" pitchFamily="34" charset="0"/>
              </a:rPr>
              <a:t>Santhals</a:t>
            </a:r>
            <a:r>
              <a:rPr lang="en-US" sz="2000" dirty="0">
                <a:solidFill>
                  <a:schemeClr val="tx1">
                    <a:lumMod val="85000"/>
                    <a:lumOff val="15000"/>
                  </a:schemeClr>
                </a:solidFill>
                <a:latin typeface="Arial" panose="020B0604020202020204" pitchFamily="34" charset="0"/>
                <a:cs typeface="Arial" panose="020B0604020202020204" pitchFamily="34" charset="0"/>
              </a:rPr>
              <a:t>, Chakma, </a:t>
            </a:r>
            <a:r>
              <a:rPr lang="en-US" sz="2000" dirty="0" err="1">
                <a:solidFill>
                  <a:schemeClr val="tx1">
                    <a:lumMod val="85000"/>
                    <a:lumOff val="15000"/>
                  </a:schemeClr>
                </a:solidFill>
                <a:latin typeface="Arial" panose="020B0604020202020204" pitchFamily="34" charset="0"/>
                <a:cs typeface="Arial" panose="020B0604020202020204" pitchFamily="34" charset="0"/>
              </a:rPr>
              <a:t>Garos</a:t>
            </a:r>
            <a:r>
              <a:rPr lang="en-US" sz="2000" dirty="0">
                <a:solidFill>
                  <a:schemeClr val="tx1">
                    <a:lumMod val="85000"/>
                    <a:lumOff val="15000"/>
                  </a:schemeClr>
                </a:solidFill>
                <a:latin typeface="Arial" panose="020B0604020202020204" pitchFamily="34" charset="0"/>
                <a:cs typeface="Arial" panose="020B0604020202020204" pitchFamily="34" charset="0"/>
              </a:rPr>
              <a:t> (</a:t>
            </a:r>
            <a:r>
              <a:rPr lang="en-US" sz="2000" dirty="0" err="1">
                <a:solidFill>
                  <a:schemeClr val="tx1">
                    <a:lumMod val="85000"/>
                    <a:lumOff val="15000"/>
                  </a:schemeClr>
                </a:solidFill>
                <a:latin typeface="Arial" panose="020B0604020202020204" pitchFamily="34" charset="0"/>
                <a:cs typeface="Arial" panose="020B0604020202020204" pitchFamily="34" charset="0"/>
              </a:rPr>
              <a:t>Achiks</a:t>
            </a:r>
            <a:r>
              <a:rPr lang="en-US" sz="2000" dirty="0">
                <a:solidFill>
                  <a:schemeClr val="tx1">
                    <a:lumMod val="85000"/>
                    <a:lumOff val="15000"/>
                  </a:schemeClr>
                </a:solidFill>
                <a:latin typeface="Arial" panose="020B0604020202020204" pitchFamily="34" charset="0"/>
                <a:cs typeface="Arial" panose="020B0604020202020204" pitchFamily="34" charset="0"/>
              </a:rPr>
              <a:t>), </a:t>
            </a:r>
            <a:r>
              <a:rPr lang="en-US" sz="2000" dirty="0" err="1">
                <a:solidFill>
                  <a:schemeClr val="tx1">
                    <a:lumMod val="85000"/>
                    <a:lumOff val="15000"/>
                  </a:schemeClr>
                </a:solidFill>
                <a:latin typeface="Arial" panose="020B0604020202020204" pitchFamily="34" charset="0"/>
                <a:cs typeface="Arial" panose="020B0604020202020204" pitchFamily="34" charset="0"/>
              </a:rPr>
              <a:t>Oraons</a:t>
            </a:r>
            <a:r>
              <a:rPr lang="en-US" sz="2000" dirty="0">
                <a:solidFill>
                  <a:schemeClr val="tx1">
                    <a:lumMod val="85000"/>
                    <a:lumOff val="15000"/>
                  </a:schemeClr>
                </a:solidFill>
                <a:latin typeface="Arial" panose="020B0604020202020204" pitchFamily="34" charset="0"/>
                <a:cs typeface="Arial" panose="020B0604020202020204" pitchFamily="34" charset="0"/>
              </a:rPr>
              <a:t>, </a:t>
            </a:r>
            <a:r>
              <a:rPr lang="en-US" sz="2000" dirty="0" err="1">
                <a:solidFill>
                  <a:schemeClr val="tx1">
                    <a:lumMod val="85000"/>
                    <a:lumOff val="15000"/>
                  </a:schemeClr>
                </a:solidFill>
                <a:latin typeface="Arial" panose="020B0604020202020204" pitchFamily="34" charset="0"/>
                <a:cs typeface="Arial" panose="020B0604020202020204" pitchFamily="34" charset="0"/>
              </a:rPr>
              <a:t>Mundas</a:t>
            </a:r>
            <a:r>
              <a:rPr lang="en-US" sz="2000" dirty="0">
                <a:solidFill>
                  <a:schemeClr val="tx1">
                    <a:lumMod val="85000"/>
                    <a:lumOff val="15000"/>
                  </a:schemeClr>
                </a:solidFill>
                <a:latin typeface="Arial" panose="020B0604020202020204" pitchFamily="34" charset="0"/>
                <a:cs typeface="Arial" panose="020B0604020202020204" pitchFamily="34" charset="0"/>
              </a:rPr>
              <a:t>, </a:t>
            </a:r>
            <a:r>
              <a:rPr lang="en-US" sz="2000" dirty="0" err="1">
                <a:solidFill>
                  <a:schemeClr val="tx1">
                    <a:lumMod val="85000"/>
                    <a:lumOff val="15000"/>
                  </a:schemeClr>
                </a:solidFill>
                <a:latin typeface="Arial" panose="020B0604020202020204" pitchFamily="34" charset="0"/>
                <a:cs typeface="Arial" panose="020B0604020202020204" pitchFamily="34" charset="0"/>
              </a:rPr>
              <a:t>Mro,Tanchangya,Tripura,Monipuri,Khashia</a:t>
            </a:r>
            <a:r>
              <a:rPr lang="en-US" sz="2000" dirty="0">
                <a:solidFill>
                  <a:schemeClr val="tx1">
                    <a:lumMod val="85000"/>
                    <a:lumOff val="15000"/>
                  </a:schemeClr>
                </a:solidFill>
                <a:latin typeface="Arial" panose="020B0604020202020204" pitchFamily="34" charset="0"/>
                <a:cs typeface="Arial" panose="020B0604020202020204" pitchFamily="34" charset="0"/>
              </a:rPr>
              <a:t>, </a:t>
            </a:r>
            <a:r>
              <a:rPr lang="en-US" sz="2000" dirty="0" err="1">
                <a:solidFill>
                  <a:schemeClr val="tx1">
                    <a:lumMod val="85000"/>
                    <a:lumOff val="15000"/>
                  </a:schemeClr>
                </a:solidFill>
                <a:latin typeface="Arial" panose="020B0604020202020204" pitchFamily="34" charset="0"/>
                <a:cs typeface="Arial" panose="020B0604020202020204" pitchFamily="34" charset="0"/>
              </a:rPr>
              <a:t>Kaibarta</a:t>
            </a:r>
            <a:r>
              <a:rPr lang="en-US" sz="2000" dirty="0">
                <a:solidFill>
                  <a:schemeClr val="tx1">
                    <a:lumMod val="85000"/>
                    <a:lumOff val="15000"/>
                  </a:schemeClr>
                </a:solidFill>
                <a:latin typeface="Arial" panose="020B0604020202020204" pitchFamily="34" charset="0"/>
                <a:cs typeface="Arial" panose="020B0604020202020204" pitchFamily="34" charset="0"/>
              </a:rPr>
              <a:t>, </a:t>
            </a:r>
            <a:r>
              <a:rPr lang="en-US" sz="2000" dirty="0" err="1">
                <a:solidFill>
                  <a:schemeClr val="tx1">
                    <a:lumMod val="85000"/>
                    <a:lumOff val="15000"/>
                  </a:schemeClr>
                </a:solidFill>
                <a:latin typeface="Arial" panose="020B0604020202020204" pitchFamily="34" charset="0"/>
                <a:cs typeface="Arial" panose="020B0604020202020204" pitchFamily="34" charset="0"/>
              </a:rPr>
              <a:t>Marma</a:t>
            </a:r>
            <a:r>
              <a:rPr lang="en-US" sz="2000" dirty="0">
                <a:solidFill>
                  <a:schemeClr val="tx1">
                    <a:lumMod val="85000"/>
                    <a:lumOff val="15000"/>
                  </a:schemeClr>
                </a:solidFill>
                <a:latin typeface="Arial" panose="020B0604020202020204" pitchFamily="34" charset="0"/>
                <a:cs typeface="Arial" panose="020B0604020202020204" pitchFamily="34" charset="0"/>
              </a:rPr>
              <a:t>, Meitei, </a:t>
            </a:r>
            <a:r>
              <a:rPr lang="en-US" sz="2000" dirty="0" err="1">
                <a:solidFill>
                  <a:schemeClr val="tx1">
                    <a:lumMod val="85000"/>
                    <a:lumOff val="15000"/>
                  </a:schemeClr>
                </a:solidFill>
                <a:latin typeface="Arial" panose="020B0604020202020204" pitchFamily="34" charset="0"/>
                <a:cs typeface="Arial" panose="020B0604020202020204" pitchFamily="34" charset="0"/>
              </a:rPr>
              <a:t>Zomi</a:t>
            </a:r>
            <a:r>
              <a:rPr lang="en-US" sz="2000" dirty="0">
                <a:solidFill>
                  <a:schemeClr val="tx1">
                    <a:lumMod val="85000"/>
                    <a:lumOff val="15000"/>
                  </a:schemeClr>
                </a:solidFill>
                <a:latin typeface="Arial" panose="020B0604020202020204" pitchFamily="34" charset="0"/>
                <a:cs typeface="Arial" panose="020B0604020202020204" pitchFamily="34" charset="0"/>
              </a:rPr>
              <a:t>, Bihari(Stranded Pakistani)</a:t>
            </a:r>
          </a:p>
          <a:p>
            <a:pPr lvl="0">
              <a:buFont typeface="Wingdings" panose="05000000000000000000" pitchFamily="2" charset="2"/>
              <a:buChar char="Ø"/>
            </a:pPr>
            <a:r>
              <a:rPr lang="en-US" sz="2000" dirty="0">
                <a:solidFill>
                  <a:schemeClr val="tx1">
                    <a:lumMod val="85000"/>
                    <a:lumOff val="15000"/>
                  </a:schemeClr>
                </a:solidFill>
                <a:latin typeface="Arial" panose="020B0604020202020204" pitchFamily="34" charset="0"/>
                <a:cs typeface="Arial" panose="020B0604020202020204" pitchFamily="34" charset="0"/>
              </a:rPr>
              <a:t>They are </a:t>
            </a:r>
            <a:r>
              <a:rPr lang="en-US" sz="2000" dirty="0" err="1">
                <a:solidFill>
                  <a:schemeClr val="tx1">
                    <a:lumMod val="85000"/>
                    <a:lumOff val="15000"/>
                  </a:schemeClr>
                </a:solidFill>
                <a:latin typeface="Arial" panose="020B0604020202020204" pitchFamily="34" charset="0"/>
                <a:cs typeface="Arial" panose="020B0604020202020204" pitchFamily="34" charset="0"/>
              </a:rPr>
              <a:t>diversed</a:t>
            </a:r>
            <a:r>
              <a:rPr lang="en-US" sz="2000" dirty="0">
                <a:solidFill>
                  <a:schemeClr val="tx1">
                    <a:lumMod val="85000"/>
                    <a:lumOff val="15000"/>
                  </a:schemeClr>
                </a:solidFill>
                <a:latin typeface="Arial" panose="020B0604020202020204" pitchFamily="34" charset="0"/>
                <a:cs typeface="Arial" panose="020B0604020202020204" pitchFamily="34" charset="0"/>
              </a:rPr>
              <a:t> ethnic communities including </a:t>
            </a:r>
            <a:r>
              <a:rPr lang="en-US" sz="2000" dirty="0" err="1">
                <a:solidFill>
                  <a:schemeClr val="tx1">
                    <a:lumMod val="85000"/>
                    <a:lumOff val="15000"/>
                  </a:schemeClr>
                </a:solidFill>
                <a:latin typeface="Arial" panose="020B0604020202020204" pitchFamily="34" charset="0"/>
                <a:cs typeface="Arial" panose="020B0604020202020204" pitchFamily="34" charset="0"/>
              </a:rPr>
              <a:t>Australoid</a:t>
            </a:r>
            <a:r>
              <a:rPr lang="en-US" sz="2000" dirty="0">
                <a:solidFill>
                  <a:schemeClr val="tx1">
                    <a:lumMod val="85000"/>
                    <a:lumOff val="15000"/>
                  </a:schemeClr>
                </a:solidFill>
                <a:latin typeface="Arial" panose="020B0604020202020204" pitchFamily="34" charset="0"/>
                <a:cs typeface="Arial" panose="020B0604020202020204" pitchFamily="34" charset="0"/>
              </a:rPr>
              <a:t>, Tibeto-Burman and Sino-</a:t>
            </a:r>
            <a:r>
              <a:rPr lang="en-US" sz="2000" dirty="0" err="1">
                <a:solidFill>
                  <a:schemeClr val="tx1">
                    <a:lumMod val="85000"/>
                    <a:lumOff val="15000"/>
                  </a:schemeClr>
                </a:solidFill>
                <a:latin typeface="Arial" panose="020B0604020202020204" pitchFamily="34" charset="0"/>
                <a:cs typeface="Arial" panose="020B0604020202020204" pitchFamily="34" charset="0"/>
              </a:rPr>
              <a:t>Tibetian</a:t>
            </a:r>
            <a:r>
              <a:rPr lang="en-US" sz="2000" dirty="0">
                <a:solidFill>
                  <a:schemeClr val="tx1">
                    <a:lumMod val="85000"/>
                    <a:lumOff val="15000"/>
                  </a:schemeClr>
                </a:solidFill>
                <a:latin typeface="Arial" panose="020B0604020202020204" pitchFamily="34" charset="0"/>
                <a:cs typeface="Arial" panose="020B0604020202020204" pitchFamily="34" charset="0"/>
              </a:rPr>
              <a:t> races.</a:t>
            </a:r>
          </a:p>
          <a:p>
            <a:pPr marL="0" indent="0">
              <a:buNone/>
            </a:pPr>
            <a:r>
              <a:rPr lang="en-US" sz="2000" dirty="0">
                <a:latin typeface="Arial" panose="020B0604020202020204" pitchFamily="34" charset="0"/>
                <a:cs typeface="Arial" panose="020B0604020202020204" pitchFamily="34" charset="0"/>
              </a:rPr>
              <a:t>Religion: </a:t>
            </a:r>
          </a:p>
          <a:p>
            <a:pPr marL="0" indent="0">
              <a:buNone/>
            </a:pPr>
            <a:r>
              <a:rPr lang="en-US" sz="2000" dirty="0">
                <a:latin typeface="Arial" panose="020B0604020202020204" pitchFamily="34" charset="0"/>
                <a:cs typeface="Arial" panose="020B0604020202020204" pitchFamily="34" charset="0"/>
              </a:rPr>
              <a:t>Muslim 89.5%, Hindu 9.6%, other 0.9% (2004) About 89% of Bangladeshis is Muslims, followed by Hindus (8%), Buddhists (1%) and Christians (0.5%).</a:t>
            </a:r>
            <a:endParaRPr 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1243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2433" y="381001"/>
            <a:ext cx="10655559" cy="5627913"/>
          </a:xfrm>
        </p:spPr>
        <p:txBody>
          <a:bodyPr>
            <a:normAutofit/>
          </a:bodyPr>
          <a:lstStyle/>
          <a:p>
            <a:endParaRPr lang="en-US" sz="1600" b="1" dirty="0"/>
          </a:p>
          <a:p>
            <a:pPr marL="109728" indent="0">
              <a:buNone/>
            </a:pPr>
            <a:r>
              <a:rPr lang="en-US" sz="2000" b="1" dirty="0"/>
              <a:t>Remittance</a:t>
            </a:r>
          </a:p>
          <a:p>
            <a:pPr marL="109728" indent="0">
              <a:buNone/>
            </a:pPr>
            <a:endParaRPr lang="en-US" sz="2000" b="1" dirty="0"/>
          </a:p>
          <a:p>
            <a:pPr marL="109728" indent="0">
              <a:buNone/>
            </a:pPr>
            <a:r>
              <a:rPr lang="en-US" sz="1600" b="1" dirty="0"/>
              <a:t>Remittances</a:t>
            </a:r>
            <a:r>
              <a:rPr lang="en-US" sz="1600" dirty="0"/>
              <a:t> from more than 10 million citizens abroad are very important for Bangladesh and along with garment exports are key source of foreign exchange. Saudi Arabia has been the largest source of remittances, followed by UAE, Qatar, Oman, Bahrain, Kuwait, Libya, Iraq, Singapore, Malaysia, the US and the UK. The remittance market of Bangladesh has been showing a steady growth in terms of incoming remittance volume.  Considering the current macro-economic indicators: it seems that this growth run will continue in the coming years. </a:t>
            </a:r>
          </a:p>
          <a:p>
            <a:pPr marL="109728" indent="0">
              <a:buNone/>
            </a:pPr>
            <a:endParaRPr lang="en-US" sz="2000" b="1" dirty="0"/>
          </a:p>
          <a:p>
            <a:pPr marL="109728" indent="0">
              <a:buNone/>
            </a:pPr>
            <a:r>
              <a:rPr lang="en-US" sz="2000" b="1" dirty="0"/>
              <a:t>Readymade garments</a:t>
            </a:r>
            <a:endParaRPr lang="en-US" sz="2000" dirty="0"/>
          </a:p>
          <a:p>
            <a:pPr marL="109728" indent="0">
              <a:buNone/>
            </a:pPr>
            <a:r>
              <a:rPr lang="en-US" sz="1600" dirty="0"/>
              <a:t>Bangladesh, the southern Asian country has a population of approximately 164 million people. The economy of Bangladesh is significantly dependent on agriculture. But its a great news for the country that, </a:t>
            </a:r>
            <a:r>
              <a:rPr lang="en-US" sz="1600" b="1" dirty="0"/>
              <a:t>readymade garments</a:t>
            </a:r>
            <a:r>
              <a:rPr lang="en-US" sz="1600" dirty="0"/>
              <a:t> (RMG) sector of Bangladesh has raised as the biggest earner of foreign currency. This sector creates about 4.2 million employment opportunities and contributes significantly to the GDP. Readymade garments (RMG) of Bangladesh is powered by young, urbanizing, workers, where most of them are women.</a:t>
            </a:r>
          </a:p>
          <a:p>
            <a:endParaRPr lang="en-US" sz="1600" dirty="0"/>
          </a:p>
        </p:txBody>
      </p:sp>
    </p:spTree>
    <p:extLst>
      <p:ext uri="{BB962C8B-B14F-4D97-AF65-F5344CB8AC3E}">
        <p14:creationId xmlns:p14="http://schemas.microsoft.com/office/powerpoint/2010/main" val="9462070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86408" y="844454"/>
            <a:ext cx="10210800" cy="5169091"/>
          </a:xfrm>
        </p:spPr>
        <p:txBody>
          <a:bodyPr>
            <a:normAutofit/>
          </a:bodyPr>
          <a:lstStyle/>
          <a:p>
            <a:endParaRPr lang="en-US" sz="1600" dirty="0"/>
          </a:p>
          <a:p>
            <a:pPr marL="109728" indent="0">
              <a:buNone/>
            </a:pPr>
            <a:r>
              <a:rPr lang="en-US" sz="2000" b="1" dirty="0"/>
              <a:t>  Readymade Garments</a:t>
            </a:r>
          </a:p>
          <a:p>
            <a:endParaRPr lang="en-US" sz="1600" dirty="0"/>
          </a:p>
          <a:p>
            <a:r>
              <a:rPr lang="en-US" sz="2000" dirty="0"/>
              <a:t>The foundation of textile sector was first established in the 60th decade of 19th century. For the first time, the industry exported shirts (Mercury shirt) to the European market in </a:t>
            </a:r>
            <a:r>
              <a:rPr lang="en-US" sz="2000" b="1" dirty="0"/>
              <a:t>1965-66</a:t>
            </a:r>
            <a:r>
              <a:rPr lang="en-US" sz="2000" dirty="0"/>
              <a:t>, which was produced from Karachi. In the latter, 9 exporting industries were available in </a:t>
            </a:r>
            <a:r>
              <a:rPr lang="en-US" sz="2000" b="1" dirty="0"/>
              <a:t>1977-78</a:t>
            </a:r>
            <a:r>
              <a:rPr lang="en-US" sz="2000" dirty="0"/>
              <a:t>. The three largest industries in that time were </a:t>
            </a:r>
            <a:r>
              <a:rPr lang="en-US" sz="2000" b="1" dirty="0" err="1"/>
              <a:t>Riaz</a:t>
            </a:r>
            <a:r>
              <a:rPr lang="en-US" sz="2000" b="1" dirty="0"/>
              <a:t> Garments</a:t>
            </a:r>
            <a:r>
              <a:rPr lang="en-US" sz="2000" dirty="0"/>
              <a:t>, </a:t>
            </a:r>
            <a:r>
              <a:rPr lang="en-US" sz="2000" b="1" dirty="0"/>
              <a:t>Jewel Garments </a:t>
            </a:r>
            <a:r>
              <a:rPr lang="en-US" sz="2000" dirty="0"/>
              <a:t>and </a:t>
            </a:r>
            <a:r>
              <a:rPr lang="en-US" sz="2000" b="1" dirty="0"/>
              <a:t>Paris Garments</a:t>
            </a:r>
            <a:r>
              <a:rPr lang="en-US" sz="2000" dirty="0"/>
              <a:t>. Among those, </a:t>
            </a:r>
            <a:r>
              <a:rPr lang="en-US" sz="2000" dirty="0" err="1"/>
              <a:t>Riaz</a:t>
            </a:r>
            <a:r>
              <a:rPr lang="en-US" sz="2000" dirty="0"/>
              <a:t> Garments was the most famous and oldest industry in that time.</a:t>
            </a:r>
          </a:p>
          <a:p>
            <a:r>
              <a:rPr lang="en-US" sz="2000" dirty="0"/>
              <a:t>In RMG sector of Bangladesh, there are more than 5000 garment factories (private statistics) at the current time, employing more than 12 lack </a:t>
            </a:r>
            <a:r>
              <a:rPr lang="en-US" sz="2000" dirty="0" err="1"/>
              <a:t>labours</a:t>
            </a:r>
            <a:r>
              <a:rPr lang="en-US" sz="2000" dirty="0"/>
              <a:t>, where 85% of the </a:t>
            </a:r>
            <a:r>
              <a:rPr lang="en-US" sz="2000" dirty="0" err="1"/>
              <a:t>labour</a:t>
            </a:r>
            <a:r>
              <a:rPr lang="en-US" sz="2000" dirty="0"/>
              <a:t> force is women. But, according to BGMEA the number of garment factories in Bangladesh around 4000. Now, RMG industry is the countries largest export earner with the value of over $24.49bn of exports in the last financial year. Its a great news for us that, Bangladesh is clearly ahead from other South Asian suppliers in terms of capacity of the ready made garments industry.</a:t>
            </a:r>
          </a:p>
          <a:p>
            <a:endParaRPr lang="en-US" sz="1600" dirty="0"/>
          </a:p>
        </p:txBody>
      </p:sp>
    </p:spTree>
    <p:extLst>
      <p:ext uri="{BB962C8B-B14F-4D97-AF65-F5344CB8AC3E}">
        <p14:creationId xmlns:p14="http://schemas.microsoft.com/office/powerpoint/2010/main" val="29336841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6490" y="762001"/>
            <a:ext cx="10823510" cy="5245291"/>
          </a:xfrm>
        </p:spPr>
        <p:txBody>
          <a:bodyPr>
            <a:normAutofit/>
          </a:bodyPr>
          <a:lstStyle/>
          <a:p>
            <a:pPr marL="109728" indent="0">
              <a:buNone/>
            </a:pPr>
            <a:endParaRPr lang="en-US" sz="1700" b="1" i="1" dirty="0"/>
          </a:p>
          <a:p>
            <a:pPr marL="109728" indent="0">
              <a:buNone/>
            </a:pPr>
            <a:r>
              <a:rPr lang="en-US" sz="1600" b="1" dirty="0"/>
              <a:t>Opportunity of RMG Sector in Bangladesh</a:t>
            </a:r>
          </a:p>
          <a:p>
            <a:pPr marL="109728" indent="0">
              <a:buNone/>
            </a:pPr>
            <a:r>
              <a:rPr lang="en-US" sz="1600" dirty="0"/>
              <a:t>RMG sector of Bangladesh has some key factors which inspired for steady growth of this sector. Though its a matter of great surprising for so many that how RMG sector of Bangladesh continues to show its robust performance in the world.</a:t>
            </a:r>
          </a:p>
          <a:p>
            <a:pPr marL="109728" indent="0">
              <a:buNone/>
            </a:pPr>
            <a:r>
              <a:rPr lang="en-US" sz="1600" b="1" dirty="0"/>
              <a:t>The main key factors which has great influence on RMG sector of Bangladesh are in the following:</a:t>
            </a:r>
            <a:endParaRPr lang="en-US" sz="1600" dirty="0"/>
          </a:p>
          <a:p>
            <a:r>
              <a:rPr lang="en-US" sz="1600" dirty="0"/>
              <a:t>Vast labor force,</a:t>
            </a:r>
          </a:p>
          <a:p>
            <a:r>
              <a:rPr lang="en-US" sz="1600" dirty="0"/>
              <a:t>Skilled human resources,</a:t>
            </a:r>
          </a:p>
          <a:p>
            <a:r>
              <a:rPr lang="en-US" sz="1600" dirty="0"/>
              <a:t>Technological upgrades,</a:t>
            </a:r>
          </a:p>
          <a:p>
            <a:r>
              <a:rPr lang="en-US" sz="1600" dirty="0"/>
              <a:t>Government supports for textile and clothing,</a:t>
            </a:r>
          </a:p>
          <a:p>
            <a:r>
              <a:rPr lang="en-US" sz="1600" dirty="0"/>
              <a:t>Special economic/export processing zones,</a:t>
            </a:r>
          </a:p>
          <a:p>
            <a:r>
              <a:rPr lang="en-US" sz="1600" dirty="0"/>
              <a:t>Creation of textile and clothing villages,</a:t>
            </a:r>
          </a:p>
          <a:p>
            <a:r>
              <a:rPr lang="en-US" sz="1600" dirty="0"/>
              <a:t>Incentive for use of local inputs,</a:t>
            </a:r>
          </a:p>
          <a:p>
            <a:r>
              <a:rPr lang="en-US" sz="1600" dirty="0"/>
              <a:t>Duty reduction for the import of inputs/machines,</a:t>
            </a:r>
          </a:p>
          <a:p>
            <a:r>
              <a:rPr lang="en-US" sz="1600" dirty="0"/>
              <a:t>Income tax reduction,</a:t>
            </a:r>
          </a:p>
          <a:p>
            <a:r>
              <a:rPr lang="en-US" sz="1600" dirty="0"/>
              <a:t>And international supports like GSP, GSP+, duty free access etc.</a:t>
            </a:r>
          </a:p>
          <a:p>
            <a:endParaRPr lang="en-US" dirty="0"/>
          </a:p>
        </p:txBody>
      </p:sp>
      <p:sp>
        <p:nvSpPr>
          <p:cNvPr id="3" name="Title 2"/>
          <p:cNvSpPr>
            <a:spLocks noGrp="1"/>
          </p:cNvSpPr>
          <p:nvPr>
            <p:ph type="title"/>
          </p:nvPr>
        </p:nvSpPr>
        <p:spPr>
          <a:xfrm>
            <a:off x="1981200" y="274638"/>
            <a:ext cx="8229600" cy="639762"/>
          </a:xfrm>
        </p:spPr>
        <p:txBody>
          <a:bodyPr>
            <a:normAutofit/>
          </a:bodyPr>
          <a:lstStyle/>
          <a:p>
            <a:r>
              <a:rPr lang="en-US" sz="2000" dirty="0"/>
              <a:t>Readymade Garments</a:t>
            </a:r>
          </a:p>
        </p:txBody>
      </p:sp>
    </p:spTree>
    <p:extLst>
      <p:ext uri="{BB962C8B-B14F-4D97-AF65-F5344CB8AC3E}">
        <p14:creationId xmlns:p14="http://schemas.microsoft.com/office/powerpoint/2010/main" val="3460060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5861" y="914401"/>
            <a:ext cx="11243388" cy="5092891"/>
          </a:xfrm>
        </p:spPr>
        <p:txBody>
          <a:bodyPr>
            <a:normAutofit/>
          </a:bodyPr>
          <a:lstStyle/>
          <a:p>
            <a:pPr marL="109728" indent="0">
              <a:buNone/>
            </a:pPr>
            <a:r>
              <a:rPr lang="en-US" sz="2000" b="1" dirty="0"/>
              <a:t>Agriculture</a:t>
            </a:r>
          </a:p>
          <a:p>
            <a:endParaRPr lang="en-US" sz="1600" dirty="0"/>
          </a:p>
          <a:p>
            <a:pPr marL="109728" indent="0">
              <a:buNone/>
            </a:pPr>
            <a:r>
              <a:rPr lang="en-US" sz="2000" dirty="0"/>
              <a:t>Agriculture is the largest employment sector in Bangladesh. As of 2016, it employs 47% of the total labor force and comprises 16% of the country's GDP. Rice, Wheat, Mango and jute are the primary food crops. Due to the expansion of irrigation networks, some wheat producers have switched to cultivation of maize which is used mostly as poultry feed. Tea is now largely growing in the northeast.</a:t>
            </a:r>
          </a:p>
          <a:p>
            <a:pPr marL="109728" indent="0">
              <a:buNone/>
            </a:pPr>
            <a:r>
              <a:rPr lang="en-US" sz="2000" dirty="0"/>
              <a:t>Food grains are cultivated primarily for subsistence. Only a small percentage of total production makes its way into commercial channels. Other Bangladeshi food crops, however, are grown chiefly for the domestic market. They include potatoes and sweet potatoes, with a combined record production of 1.9 million tons in FY 1984; oilseeds, with an annual average production of 250,000 tons; and fruits such as bananas, jackfruit, mangoes, and pineapples. Estimates of sugarcane production put annual production at more than 7 million tons per year, most of it processed into a coarse, unrefined sugar known as </a:t>
            </a:r>
            <a:r>
              <a:rPr lang="en-US" sz="2000" dirty="0" err="1"/>
              <a:t>gur</a:t>
            </a:r>
            <a:r>
              <a:rPr lang="en-US" sz="2000" dirty="0"/>
              <a:t>, and sold domestically.</a:t>
            </a:r>
          </a:p>
          <a:p>
            <a:pPr marL="109728" indent="0">
              <a:buNone/>
            </a:pPr>
            <a:endParaRPr lang="en-US" sz="1600" dirty="0"/>
          </a:p>
        </p:txBody>
      </p:sp>
    </p:spTree>
    <p:extLst>
      <p:ext uri="{BB962C8B-B14F-4D97-AF65-F5344CB8AC3E}">
        <p14:creationId xmlns:p14="http://schemas.microsoft.com/office/powerpoint/2010/main" val="21303090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2514" y="381001"/>
            <a:ext cx="11178074" cy="5626291"/>
          </a:xfrm>
        </p:spPr>
        <p:txBody>
          <a:bodyPr>
            <a:normAutofit/>
          </a:bodyPr>
          <a:lstStyle/>
          <a:p>
            <a:pPr marL="109728" indent="0">
              <a:buNone/>
            </a:pPr>
            <a:r>
              <a:rPr lang="en-US" sz="2000" b="1" dirty="0"/>
              <a:t>Shipbuilding industry</a:t>
            </a:r>
          </a:p>
          <a:p>
            <a:r>
              <a:rPr lang="en-US" sz="1800" dirty="0"/>
              <a:t>Shipbuilding is a growing industry in Bangladesh with great potentials. The potentials of shipbuilding in Bangladesh has made the country to be compared with countries like China, Japan and South Korea. Referring to the growing amount of export deals secured by the shipbuilding companies as well as the low cost labor available in the country, experts suggest that Bangladesh could emerge as a major competitor in the global market of small to medium ocean-going vessels.</a:t>
            </a:r>
          </a:p>
          <a:p>
            <a:r>
              <a:rPr lang="en-US" sz="1800" dirty="0"/>
              <a:t>Bangladesh also has the world's largest ship breaking industry which employs over 200,000 Bangladeshis and accounts for half of all the steel in Bangladesh. Chittagong Ship Breaking Yard is world's second-largest ship breaking area.</a:t>
            </a:r>
          </a:p>
          <a:p>
            <a:pPr marL="109728" indent="0">
              <a:buNone/>
            </a:pPr>
            <a:endParaRPr lang="en-US" sz="1600" dirty="0"/>
          </a:p>
          <a:p>
            <a:pPr marL="109728" indent="0">
              <a:buNone/>
            </a:pPr>
            <a:r>
              <a:rPr lang="en-US" sz="2000" b="1" dirty="0"/>
              <a:t>Pharmaceuticals </a:t>
            </a:r>
          </a:p>
          <a:p>
            <a:r>
              <a:rPr lang="en-US" sz="2000" dirty="0"/>
              <a:t>The pharmaceutical industry </a:t>
            </a:r>
            <a:r>
              <a:rPr lang="en-US" sz="2000" b="1" dirty="0"/>
              <a:t>in </a:t>
            </a:r>
            <a:r>
              <a:rPr lang="en-US" sz="2000" dirty="0"/>
              <a:t>Bangladesh is one of the most developed technology sectors within Bangladesh. Manufacturers produce insulin, hormones, and cancer drugs. This sector provides 97% of the total medicinal requirement of the local market. The industry also exports medicines to global markets, including Europe. Pharmaceutical companies are expanding their business with the aim to expand the export market.</a:t>
            </a:r>
          </a:p>
          <a:p>
            <a:endParaRPr lang="en-US" dirty="0"/>
          </a:p>
        </p:txBody>
      </p:sp>
    </p:spTree>
    <p:extLst>
      <p:ext uri="{BB962C8B-B14F-4D97-AF65-F5344CB8AC3E}">
        <p14:creationId xmlns:p14="http://schemas.microsoft.com/office/powerpoint/2010/main" val="2280625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79271140"/>
              </p:ext>
            </p:extLst>
          </p:nvPr>
        </p:nvGraphicFramePr>
        <p:xfrm>
          <a:off x="1026367" y="1549559"/>
          <a:ext cx="9184434" cy="2987040"/>
        </p:xfrm>
        <a:graphic>
          <a:graphicData uri="http://schemas.openxmlformats.org/drawingml/2006/table">
            <a:tbl>
              <a:tblPr/>
              <a:tblGrid>
                <a:gridCol w="3061478">
                  <a:extLst>
                    <a:ext uri="{9D8B030D-6E8A-4147-A177-3AD203B41FA5}">
                      <a16:colId xmlns:a16="http://schemas.microsoft.com/office/drawing/2014/main" val="20000"/>
                    </a:ext>
                  </a:extLst>
                </a:gridCol>
                <a:gridCol w="3061478">
                  <a:extLst>
                    <a:ext uri="{9D8B030D-6E8A-4147-A177-3AD203B41FA5}">
                      <a16:colId xmlns:a16="http://schemas.microsoft.com/office/drawing/2014/main" val="20001"/>
                    </a:ext>
                  </a:extLst>
                </a:gridCol>
                <a:gridCol w="3061478">
                  <a:extLst>
                    <a:ext uri="{9D8B030D-6E8A-4147-A177-3AD203B41FA5}">
                      <a16:colId xmlns:a16="http://schemas.microsoft.com/office/drawing/2014/main" val="20002"/>
                    </a:ext>
                  </a:extLst>
                </a:gridCol>
              </a:tblGrid>
              <a:tr h="0">
                <a:tc>
                  <a:txBody>
                    <a:bodyPr/>
                    <a:lstStyle/>
                    <a:p>
                      <a:r>
                        <a:rPr lang="en-US" sz="1600" dirty="0"/>
                        <a:t>Type of Drug </a:t>
                      </a:r>
                    </a:p>
                    <a:p>
                      <a:endParaRPr lang="en-US" sz="1600" dirty="0"/>
                    </a:p>
                    <a:p>
                      <a:endParaRPr lang="en-US" sz="1600" dirty="0"/>
                    </a:p>
                    <a:p>
                      <a:r>
                        <a:rPr lang="en-US" sz="1600" dirty="0"/>
                        <a:t>Manufacturer</a:t>
                      </a:r>
                    </a:p>
                  </a:txBody>
                  <a:tcPr anchor="ctr">
                    <a:lnL>
                      <a:noFill/>
                    </a:lnL>
                    <a:lnR>
                      <a:noFill/>
                    </a:lnR>
                    <a:lnT>
                      <a:noFill/>
                    </a:lnT>
                    <a:lnB>
                      <a:noFill/>
                    </a:lnB>
                  </a:tcPr>
                </a:tc>
                <a:tc>
                  <a:txBody>
                    <a:bodyPr/>
                    <a:lstStyle/>
                    <a:p>
                      <a:r>
                        <a:rPr lang="en-US" sz="1600" dirty="0"/>
                        <a:t>Number of Manufacturing Companies</a:t>
                      </a:r>
                    </a:p>
                  </a:txBody>
                  <a:tcPr anchor="ctr">
                    <a:lnL>
                      <a:noFill/>
                    </a:lnL>
                    <a:lnR>
                      <a:noFill/>
                    </a:lnR>
                    <a:lnT>
                      <a:noFill/>
                    </a:lnT>
                    <a:lnB>
                      <a:noFill/>
                    </a:lnB>
                  </a:tcPr>
                </a:tc>
                <a:tc>
                  <a:txBody>
                    <a:bodyPr/>
                    <a:lstStyle/>
                    <a:p>
                      <a:r>
                        <a:rPr lang="en-US" sz="1600"/>
                        <a:t>Current Manufacturing Status</a:t>
                      </a: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sz="1600"/>
                        <a:t>Allopathic Drug Manufacturers</a:t>
                      </a:r>
                    </a:p>
                  </a:txBody>
                  <a:tcPr anchor="ctr">
                    <a:lnL>
                      <a:noFill/>
                    </a:lnL>
                    <a:lnR>
                      <a:noFill/>
                    </a:lnR>
                    <a:lnT>
                      <a:noFill/>
                    </a:lnT>
                    <a:lnB>
                      <a:noFill/>
                    </a:lnB>
                  </a:tcPr>
                </a:tc>
                <a:tc>
                  <a:txBody>
                    <a:bodyPr/>
                    <a:lstStyle/>
                    <a:p>
                      <a:r>
                        <a:rPr lang="en-US" sz="1600" dirty="0"/>
                        <a:t>199</a:t>
                      </a:r>
                    </a:p>
                  </a:txBody>
                  <a:tcPr anchor="ctr">
                    <a:lnL>
                      <a:noFill/>
                    </a:lnL>
                    <a:lnR>
                      <a:noFill/>
                    </a:lnR>
                    <a:lnT>
                      <a:noFill/>
                    </a:lnT>
                    <a:lnB>
                      <a:noFill/>
                    </a:lnB>
                  </a:tcPr>
                </a:tc>
                <a:tc>
                  <a:txBody>
                    <a:bodyPr/>
                    <a:lstStyle/>
                    <a:p>
                      <a:r>
                        <a:rPr lang="en-US" sz="1600"/>
                        <a:t>Functional</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sz="1600"/>
                        <a:t>Ayurvedic Drug Manufacturers</a:t>
                      </a:r>
                    </a:p>
                  </a:txBody>
                  <a:tcPr anchor="ctr">
                    <a:lnL>
                      <a:noFill/>
                    </a:lnL>
                    <a:lnR>
                      <a:noFill/>
                    </a:lnR>
                    <a:lnT>
                      <a:noFill/>
                    </a:lnT>
                    <a:lnB>
                      <a:noFill/>
                    </a:lnB>
                  </a:tcPr>
                </a:tc>
                <a:tc>
                  <a:txBody>
                    <a:bodyPr/>
                    <a:lstStyle/>
                    <a:p>
                      <a:r>
                        <a:rPr lang="en-US" sz="1600"/>
                        <a:t>172</a:t>
                      </a:r>
                    </a:p>
                  </a:txBody>
                  <a:tcPr anchor="ctr">
                    <a:lnL>
                      <a:noFill/>
                    </a:lnL>
                    <a:lnR>
                      <a:noFill/>
                    </a:lnR>
                    <a:lnT>
                      <a:noFill/>
                    </a:lnT>
                    <a:lnB>
                      <a:noFill/>
                    </a:lnB>
                  </a:tcPr>
                </a:tc>
                <a:tc>
                  <a:txBody>
                    <a:bodyPr/>
                    <a:lstStyle/>
                    <a:p>
                      <a:r>
                        <a:rPr lang="en-US" sz="1600" dirty="0"/>
                        <a:t>Functional</a:t>
                      </a: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sz="1600"/>
                        <a:t>Unani Drug Manufacturers</a:t>
                      </a:r>
                    </a:p>
                  </a:txBody>
                  <a:tcPr anchor="ctr">
                    <a:lnL>
                      <a:noFill/>
                    </a:lnL>
                    <a:lnR>
                      <a:noFill/>
                    </a:lnR>
                    <a:lnT>
                      <a:noFill/>
                    </a:lnT>
                    <a:lnB>
                      <a:noFill/>
                    </a:lnB>
                  </a:tcPr>
                </a:tc>
                <a:tc>
                  <a:txBody>
                    <a:bodyPr/>
                    <a:lstStyle/>
                    <a:p>
                      <a:r>
                        <a:rPr lang="en-US" sz="1600"/>
                        <a:t>269</a:t>
                      </a:r>
                    </a:p>
                  </a:txBody>
                  <a:tcPr anchor="ctr">
                    <a:lnL>
                      <a:noFill/>
                    </a:lnL>
                    <a:lnR>
                      <a:noFill/>
                    </a:lnR>
                    <a:lnT>
                      <a:noFill/>
                    </a:lnT>
                    <a:lnB>
                      <a:noFill/>
                    </a:lnB>
                  </a:tcPr>
                </a:tc>
                <a:tc>
                  <a:txBody>
                    <a:bodyPr/>
                    <a:lstStyle/>
                    <a:p>
                      <a:r>
                        <a:rPr lang="en-US" sz="1600" dirty="0"/>
                        <a:t>Functional</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US" sz="1600"/>
                        <a:t>Herbal Drug Manufacturers</a:t>
                      </a:r>
                    </a:p>
                  </a:txBody>
                  <a:tcPr anchor="ctr">
                    <a:lnL>
                      <a:noFill/>
                    </a:lnL>
                    <a:lnR>
                      <a:noFill/>
                    </a:lnR>
                    <a:lnT>
                      <a:noFill/>
                    </a:lnT>
                    <a:lnB>
                      <a:noFill/>
                    </a:lnB>
                  </a:tcPr>
                </a:tc>
                <a:tc>
                  <a:txBody>
                    <a:bodyPr/>
                    <a:lstStyle/>
                    <a:p>
                      <a:r>
                        <a:rPr lang="en-US" sz="1600"/>
                        <a:t>29</a:t>
                      </a:r>
                    </a:p>
                  </a:txBody>
                  <a:tcPr anchor="ctr">
                    <a:lnL>
                      <a:noFill/>
                    </a:lnL>
                    <a:lnR>
                      <a:noFill/>
                    </a:lnR>
                    <a:lnT>
                      <a:noFill/>
                    </a:lnT>
                    <a:lnB>
                      <a:noFill/>
                    </a:lnB>
                  </a:tcPr>
                </a:tc>
                <a:tc>
                  <a:txBody>
                    <a:bodyPr/>
                    <a:lstStyle/>
                    <a:p>
                      <a:r>
                        <a:rPr lang="en-US" sz="1600" dirty="0"/>
                        <a:t>Functional</a:t>
                      </a: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r>
                        <a:rPr lang="en-US" sz="1600"/>
                        <a:t>Homoeopathic &amp; Biochemic Drug Manufacturers</a:t>
                      </a:r>
                    </a:p>
                  </a:txBody>
                  <a:tcPr anchor="ctr">
                    <a:lnL>
                      <a:noFill/>
                    </a:lnL>
                    <a:lnR>
                      <a:noFill/>
                    </a:lnR>
                    <a:lnT>
                      <a:noFill/>
                    </a:lnT>
                    <a:lnB>
                      <a:noFill/>
                    </a:lnB>
                  </a:tcPr>
                </a:tc>
                <a:tc>
                  <a:txBody>
                    <a:bodyPr/>
                    <a:lstStyle/>
                    <a:p>
                      <a:r>
                        <a:rPr lang="en-US" sz="1600"/>
                        <a:t>28</a:t>
                      </a:r>
                    </a:p>
                  </a:txBody>
                  <a:tcPr anchor="ctr">
                    <a:lnL>
                      <a:noFill/>
                    </a:lnL>
                    <a:lnR>
                      <a:noFill/>
                    </a:lnR>
                    <a:lnT>
                      <a:noFill/>
                    </a:lnT>
                    <a:lnB>
                      <a:noFill/>
                    </a:lnB>
                  </a:tcPr>
                </a:tc>
                <a:tc>
                  <a:txBody>
                    <a:bodyPr/>
                    <a:lstStyle/>
                    <a:p>
                      <a:r>
                        <a:rPr lang="en-US" sz="1600" dirty="0"/>
                        <a:t>Functional</a:t>
                      </a:r>
                    </a:p>
                  </a:txBody>
                  <a:tcPr anchor="ctr">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a:xfrm>
            <a:off x="1981200" y="163802"/>
            <a:ext cx="8229600" cy="1143000"/>
          </a:xfrm>
        </p:spPr>
        <p:txBody>
          <a:bodyPr>
            <a:normAutofit/>
          </a:bodyPr>
          <a:lstStyle/>
          <a:p>
            <a:r>
              <a:rPr lang="en-US" sz="2800" dirty="0"/>
              <a:t>There are 5 types of medicine manufacturing companies in Bangladesh.</a:t>
            </a:r>
          </a:p>
        </p:txBody>
      </p:sp>
    </p:spTree>
    <p:extLst>
      <p:ext uri="{BB962C8B-B14F-4D97-AF65-F5344CB8AC3E}">
        <p14:creationId xmlns:p14="http://schemas.microsoft.com/office/powerpoint/2010/main" val="191441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8546"/>
            <a:ext cx="8596668" cy="762000"/>
          </a:xfrm>
        </p:spPr>
        <p:txBody>
          <a:bodyPr/>
          <a:lstStyle/>
          <a:p>
            <a:pPr algn="ctr"/>
            <a:r>
              <a:rPr lang="en-US" dirty="0"/>
              <a:t>Social Stratification</a:t>
            </a:r>
          </a:p>
        </p:txBody>
      </p:sp>
      <p:sp>
        <p:nvSpPr>
          <p:cNvPr id="3" name="Content Placeholder 2"/>
          <p:cNvSpPr>
            <a:spLocks noGrp="1"/>
          </p:cNvSpPr>
          <p:nvPr>
            <p:ph sz="quarter" idx="1"/>
          </p:nvPr>
        </p:nvSpPr>
        <p:spPr>
          <a:xfrm>
            <a:off x="677334" y="1351129"/>
            <a:ext cx="6093209" cy="4690234"/>
          </a:xfrm>
        </p:spPr>
        <p:txBody>
          <a:bodyPr/>
          <a:lstStyle/>
          <a:p>
            <a:pPr marL="0" indent="0">
              <a:buNone/>
            </a:pPr>
            <a:r>
              <a:rPr lang="en-US" sz="2400" b="1" dirty="0"/>
              <a:t>Definition of Social Stratification</a:t>
            </a:r>
          </a:p>
          <a:p>
            <a:pPr lvl="0"/>
            <a:r>
              <a:rPr lang="en-US" sz="2000" dirty="0">
                <a:latin typeface="Arial" panose="020B0604020202020204" pitchFamily="34" charset="0"/>
                <a:cs typeface="Arial" panose="020B0604020202020204" pitchFamily="34" charset="0"/>
              </a:rPr>
              <a:t>The unequal distribution of goods and services, rights and obligations, power and prestige</a:t>
            </a:r>
          </a:p>
          <a:p>
            <a:pPr lvl="0"/>
            <a:r>
              <a:rPr lang="en-US" sz="2000" dirty="0">
                <a:latin typeface="Arial" panose="020B0604020202020204" pitchFamily="34" charset="0"/>
                <a:cs typeface="Arial" panose="020B0604020202020204" pitchFamily="34" charset="0"/>
              </a:rPr>
              <a:t>Social stratification is structured inequality between groups. This inequality may be based on economics, gender, race, religion, age, or another factor.</a:t>
            </a:r>
          </a:p>
          <a:p>
            <a:pPr lvl="0"/>
            <a:r>
              <a:rPr lang="en-US" sz="2000" dirty="0">
                <a:latin typeface="Arial" panose="020B0604020202020204" pitchFamily="34" charset="0"/>
                <a:cs typeface="Arial" panose="020B0604020202020204" pitchFamily="34" charset="0"/>
              </a:rPr>
              <a:t>A system by which a society ranks categories of people in a hierarchy. </a:t>
            </a:r>
          </a:p>
          <a:p>
            <a:pPr marL="0" indent="0">
              <a:buNone/>
            </a:pPr>
            <a:r>
              <a:rPr lang="en-US" sz="2000" b="1" dirty="0">
                <a:latin typeface="Arial" panose="020B0604020202020204" pitchFamily="34" charset="0"/>
                <a:cs typeface="Arial" panose="020B0604020202020204" pitchFamily="34" charset="0"/>
              </a:rPr>
              <a:t> </a:t>
            </a:r>
            <a:r>
              <a:rPr lang="en-US" sz="2400" b="1" dirty="0"/>
              <a:t>Basis of Social Stratification</a:t>
            </a:r>
          </a:p>
          <a:p>
            <a:pPr marL="0" indent="0">
              <a:buNone/>
            </a:pPr>
            <a:r>
              <a:rPr lang="en-US" sz="2000" dirty="0">
                <a:latin typeface="Arial" panose="020B0604020202020204" pitchFamily="34" charset="0"/>
                <a:cs typeface="Arial" panose="020B0604020202020204" pitchFamily="34" charset="0"/>
              </a:rPr>
              <a:t>Physical appearance, ethnicity, profession, family background, gender, ideology, age or skill in economic/political roles.</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956" y="1537855"/>
            <a:ext cx="5283262" cy="4033837"/>
          </a:xfrm>
          <a:prstGeom prst="rect">
            <a:avLst/>
          </a:prstGeom>
        </p:spPr>
      </p:pic>
    </p:spTree>
    <p:extLst>
      <p:ext uri="{BB962C8B-B14F-4D97-AF65-F5344CB8AC3E}">
        <p14:creationId xmlns:p14="http://schemas.microsoft.com/office/powerpoint/2010/main" val="412337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5176"/>
          </a:xfrm>
        </p:spPr>
        <p:txBody>
          <a:bodyPr>
            <a:normAutofit fontScale="90000"/>
          </a:bodyPr>
          <a:lstStyle/>
          <a:p>
            <a:r>
              <a:rPr lang="en-US" b="1" dirty="0"/>
              <a:t>Types of Stratification Systems</a:t>
            </a:r>
            <a:br>
              <a:rPr lang="en-US" dirty="0"/>
            </a:br>
            <a:endParaRPr lang="en-US" dirty="0"/>
          </a:p>
        </p:txBody>
      </p:sp>
      <p:sp>
        <p:nvSpPr>
          <p:cNvPr id="3" name="Content Placeholder 2"/>
          <p:cNvSpPr>
            <a:spLocks noGrp="1"/>
          </p:cNvSpPr>
          <p:nvPr>
            <p:ph sz="quarter" idx="1"/>
          </p:nvPr>
        </p:nvSpPr>
        <p:spPr>
          <a:xfrm>
            <a:off x="677334" y="1364777"/>
            <a:ext cx="8596668" cy="4676586"/>
          </a:xfrm>
        </p:spPr>
        <p:txBody>
          <a:bodyPr>
            <a:normAutofit/>
          </a:bodyPr>
          <a:lstStyle/>
          <a:p>
            <a:pPr marL="0" lvl="0" indent="0">
              <a:buNone/>
            </a:pPr>
            <a:r>
              <a:rPr lang="en-US" sz="2000" b="1" dirty="0">
                <a:latin typeface="Arial" panose="020B0604020202020204" pitchFamily="34" charset="0"/>
                <a:cs typeface="Arial" panose="020B0604020202020204" pitchFamily="34" charset="0"/>
              </a:rPr>
              <a:t>Estate</a:t>
            </a:r>
            <a:r>
              <a:rPr lang="en-US" sz="2000" dirty="0">
                <a:latin typeface="Arial" panose="020B0604020202020204" pitchFamily="34" charset="0"/>
                <a:cs typeface="Arial" panose="020B0604020202020204" pitchFamily="34" charset="0"/>
              </a:rPr>
              <a:t> - Elite owns property and has control over resources.</a:t>
            </a:r>
          </a:p>
          <a:p>
            <a:pPr marL="0" lvl="0" indent="0">
              <a:buNone/>
            </a:pPr>
            <a:r>
              <a:rPr lang="en-US" sz="2000" b="1" dirty="0">
                <a:latin typeface="Arial" panose="020B0604020202020204" pitchFamily="34" charset="0"/>
                <a:cs typeface="Arial" panose="020B0604020202020204" pitchFamily="34" charset="0"/>
              </a:rPr>
              <a:t>Caste</a:t>
            </a:r>
            <a:r>
              <a:rPr lang="en-US" sz="2000" dirty="0">
                <a:latin typeface="Arial" panose="020B0604020202020204" pitchFamily="34" charset="0"/>
                <a:cs typeface="Arial" panose="020B0604020202020204" pitchFamily="34" charset="0"/>
              </a:rPr>
              <a:t> - Rigid hierarchy of classes.</a:t>
            </a:r>
          </a:p>
          <a:p>
            <a:pPr marL="0" lvl="0" indent="0">
              <a:buNone/>
            </a:pPr>
            <a:r>
              <a:rPr lang="en-US" sz="2000" b="1" dirty="0">
                <a:latin typeface="Arial" panose="020B0604020202020204" pitchFamily="34" charset="0"/>
                <a:cs typeface="Arial" panose="020B0604020202020204" pitchFamily="34" charset="0"/>
              </a:rPr>
              <a:t>Class</a:t>
            </a:r>
            <a:r>
              <a:rPr lang="en-US" sz="2000" dirty="0">
                <a:latin typeface="Arial" panose="020B0604020202020204" pitchFamily="34" charset="0"/>
                <a:cs typeface="Arial" panose="020B0604020202020204" pitchFamily="34" charset="0"/>
              </a:rPr>
              <a:t> - Status is partially achieved, there is some potential for movement between classes.</a:t>
            </a:r>
          </a:p>
          <a:p>
            <a:pPr lvl="0"/>
            <a:r>
              <a:rPr lang="en-US" sz="2000" i="1" u="sng" dirty="0">
                <a:latin typeface="Arial" panose="020B0604020202020204" pitchFamily="34" charset="0"/>
                <a:cs typeface="Arial" panose="020B0604020202020204" pitchFamily="34" charset="0"/>
              </a:rPr>
              <a:t>Upper class</a:t>
            </a:r>
            <a:r>
              <a:rPr lang="en-US" sz="2000" dirty="0">
                <a:latin typeface="Arial" panose="020B0604020202020204" pitchFamily="34" charset="0"/>
                <a:cs typeface="Arial" panose="020B0604020202020204" pitchFamily="34" charset="0"/>
              </a:rPr>
              <a:t> – the elite with great wealth who own the “means of production”, or who otherwise dominate the economic system</a:t>
            </a:r>
          </a:p>
          <a:p>
            <a:pPr lvl="0"/>
            <a:r>
              <a:rPr lang="en-US" sz="2000" i="1" u="sng" dirty="0">
                <a:latin typeface="Arial" panose="020B0604020202020204" pitchFamily="34" charset="0"/>
                <a:cs typeface="Arial" panose="020B0604020202020204" pitchFamily="34" charset="0"/>
              </a:rPr>
              <a:t>Middle class</a:t>
            </a:r>
            <a:r>
              <a:rPr lang="en-US" sz="2000" dirty="0">
                <a:latin typeface="Arial" panose="020B0604020202020204" pitchFamily="34" charset="0"/>
                <a:cs typeface="Arial" panose="020B0604020202020204" pitchFamily="34" charset="0"/>
              </a:rPr>
              <a:t> – professionals with high paying jobs in respected occupations (</a:t>
            </a:r>
            <a:r>
              <a:rPr lang="en-US" sz="2000" i="1" dirty="0">
                <a:latin typeface="Arial" panose="020B0604020202020204" pitchFamily="34" charset="0"/>
                <a:cs typeface="Arial" panose="020B0604020202020204" pitchFamily="34" charset="0"/>
              </a:rPr>
              <a:t>upper-middle class), </a:t>
            </a:r>
            <a:r>
              <a:rPr lang="en-US" sz="2000" dirty="0">
                <a:latin typeface="Arial" panose="020B0604020202020204" pitchFamily="34" charset="0"/>
                <a:cs typeface="Arial" panose="020B0604020202020204" pitchFamily="34" charset="0"/>
              </a:rPr>
              <a:t>and the skilled who work in moderately compensated occupations, and who own few assets (</a:t>
            </a:r>
            <a:r>
              <a:rPr lang="en-US" sz="2000" i="1" dirty="0">
                <a:latin typeface="Arial" panose="020B0604020202020204" pitchFamily="34" charset="0"/>
                <a:cs typeface="Arial" panose="020B0604020202020204" pitchFamily="34" charset="0"/>
              </a:rPr>
              <a:t>lower-middle class).</a:t>
            </a:r>
          </a:p>
          <a:p>
            <a:pPr lvl="0"/>
            <a:r>
              <a:rPr lang="en-US" sz="2000" i="1" u="sng" dirty="0">
                <a:latin typeface="Arial" panose="020B0604020202020204" pitchFamily="34" charset="0"/>
                <a:cs typeface="Arial" panose="020B0604020202020204" pitchFamily="34" charset="0"/>
              </a:rPr>
              <a:t>Lower Class- </a:t>
            </a:r>
            <a:r>
              <a:rPr lang="en-US" sz="2000" dirty="0">
                <a:latin typeface="Arial" panose="020B0604020202020204" pitchFamily="34" charset="0"/>
                <a:cs typeface="Arial" panose="020B0604020202020204" pitchFamily="34" charset="0"/>
              </a:rPr>
              <a:t>Lower class people don’t have access in resources, wealth as well as power.</a:t>
            </a:r>
          </a:p>
          <a:p>
            <a:pPr marL="0" indent="0">
              <a:buNone/>
            </a:pPr>
            <a:r>
              <a:rPr lang="en-US" sz="2000" dirty="0">
                <a:latin typeface="Arial" panose="020B0604020202020204" pitchFamily="34" charset="0"/>
                <a:cs typeface="Arial" panose="020B0604020202020204" pitchFamily="34" charset="0"/>
              </a:rPr>
              <a:t> </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38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04716"/>
            <a:ext cx="10058400" cy="545911"/>
          </a:xfrm>
        </p:spPr>
        <p:txBody>
          <a:bodyPr>
            <a:normAutofit fontScale="90000"/>
          </a:bodyPr>
          <a:lstStyle/>
          <a:p>
            <a:pPr algn="ctr"/>
            <a:r>
              <a:rPr lang="en-US" dirty="0"/>
              <a:t>Anthrophony</a:t>
            </a:r>
          </a:p>
        </p:txBody>
      </p:sp>
      <p:sp>
        <p:nvSpPr>
          <p:cNvPr id="3" name="Content Placeholder 2"/>
          <p:cNvSpPr>
            <a:spLocks noGrp="1"/>
          </p:cNvSpPr>
          <p:nvPr>
            <p:ph idx="1"/>
          </p:nvPr>
        </p:nvSpPr>
        <p:spPr>
          <a:xfrm>
            <a:off x="1069848" y="750627"/>
            <a:ext cx="10058400" cy="5421573"/>
          </a:xfrm>
        </p:spPr>
        <p:txBody>
          <a:bodyPr>
            <a:normAutofit fontScale="92500" lnSpcReduction="20000"/>
          </a:bodyPr>
          <a:lstStyle/>
          <a:p>
            <a:pPr marL="0" indent="0">
              <a:buNone/>
            </a:pPr>
            <a:r>
              <a:rPr lang="en-US" b="1" dirty="0"/>
              <a:t>Definition of Anthropology</a:t>
            </a:r>
            <a:endParaRPr lang="en-US" dirty="0"/>
          </a:p>
          <a:p>
            <a:r>
              <a:rPr lang="en-US" dirty="0"/>
              <a:t>The word ‘Anthropology’ has been derived from two Greek words-</a:t>
            </a:r>
          </a:p>
          <a:p>
            <a:pPr marL="0" indent="0">
              <a:buNone/>
            </a:pPr>
            <a:r>
              <a:rPr lang="en-US" dirty="0"/>
              <a:t>       </a:t>
            </a:r>
            <a:r>
              <a:rPr lang="en-US" dirty="0" err="1"/>
              <a:t>Anthrop</a:t>
            </a:r>
            <a:r>
              <a:rPr lang="en-US" dirty="0"/>
              <a:t> means man &amp;</a:t>
            </a:r>
          </a:p>
          <a:p>
            <a:pPr marL="0" lvl="0" indent="0">
              <a:buNone/>
            </a:pPr>
            <a:r>
              <a:rPr lang="en-US" dirty="0"/>
              <a:t>       Logia means study or science </a:t>
            </a:r>
          </a:p>
          <a:p>
            <a:pPr marL="0" indent="0">
              <a:buNone/>
            </a:pPr>
            <a:r>
              <a:rPr lang="en-US" dirty="0"/>
              <a:t>Thus, the etymological meaning of Anthropology is “the study of man”.</a:t>
            </a:r>
          </a:p>
          <a:p>
            <a:r>
              <a:rPr lang="en-US" dirty="0"/>
              <a:t> C.A </a:t>
            </a:r>
            <a:r>
              <a:rPr lang="en-US" dirty="0" err="1"/>
              <a:t>Kottak</a:t>
            </a:r>
            <a:r>
              <a:rPr lang="en-US" dirty="0"/>
              <a:t> defines  “Anthropology” as follows-</a:t>
            </a:r>
          </a:p>
          <a:p>
            <a:pPr marL="0" indent="0">
              <a:buNone/>
            </a:pPr>
            <a:r>
              <a:rPr lang="en-US" dirty="0"/>
              <a:t> “The scientific and humanistic study of the human species. It is the exploration of human diversity in time and space</a:t>
            </a:r>
            <a:r>
              <a:rPr lang="en-US" i="1" dirty="0"/>
              <a:t>.</a:t>
            </a:r>
            <a:endParaRPr lang="en-US" dirty="0"/>
          </a:p>
          <a:p>
            <a:pPr lvl="0"/>
            <a:r>
              <a:rPr lang="en-US" dirty="0" err="1"/>
              <a:t>Beals</a:t>
            </a:r>
            <a:r>
              <a:rPr lang="en-US" dirty="0"/>
              <a:t> and </a:t>
            </a:r>
            <a:r>
              <a:rPr lang="en-US" dirty="0" err="1"/>
              <a:t>weitz</a:t>
            </a:r>
            <a:r>
              <a:rPr lang="en-US" dirty="0"/>
              <a:t> define as -</a:t>
            </a:r>
          </a:p>
          <a:p>
            <a:pPr marL="0" indent="0">
              <a:buNone/>
            </a:pPr>
            <a:r>
              <a:rPr lang="en-US" dirty="0"/>
              <a:t>“The anthropologist combines in one discipline the approaches of both biological and the social sciences”.                     </a:t>
            </a:r>
            <a:r>
              <a:rPr lang="en-US" i="1" dirty="0"/>
              <a:t>                               </a:t>
            </a:r>
            <a:endParaRPr lang="en-US" dirty="0"/>
          </a:p>
          <a:p>
            <a:pPr lvl="0"/>
            <a:r>
              <a:rPr lang="en-US" dirty="0"/>
              <a:t>Nanda Serena says-</a:t>
            </a:r>
          </a:p>
          <a:p>
            <a:pPr marL="0" indent="0">
              <a:buNone/>
            </a:pPr>
            <a:r>
              <a:rPr lang="en-US" dirty="0"/>
              <a:t>“Anthropology is the comparative study of human kind.”</a:t>
            </a:r>
          </a:p>
          <a:p>
            <a:pPr marL="0" indent="0">
              <a:buNone/>
            </a:pPr>
            <a:r>
              <a:rPr lang="en-US" i="1" dirty="0"/>
              <a:t>                                                                                                                   </a:t>
            </a:r>
            <a:endParaRPr lang="en-US" dirty="0"/>
          </a:p>
        </p:txBody>
      </p:sp>
    </p:spTree>
    <p:extLst>
      <p:ext uri="{BB962C8B-B14F-4D97-AF65-F5344CB8AC3E}">
        <p14:creationId xmlns:p14="http://schemas.microsoft.com/office/powerpoint/2010/main" val="2793078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110018"/>
          </a:xfrm>
        </p:spPr>
        <p:txBody>
          <a:bodyPr>
            <a:normAutofit fontScale="90000"/>
          </a:bodyPr>
          <a:lstStyle/>
          <a:p>
            <a:r>
              <a:rPr lang="en-US" b="1" dirty="0"/>
              <a:t>Dimensions of Social Inequality (stratification)</a:t>
            </a:r>
            <a:br>
              <a:rPr lang="en-US" sz="2800" dirty="0"/>
            </a:br>
            <a:endParaRPr lang="en-US" dirty="0"/>
          </a:p>
        </p:txBody>
      </p:sp>
      <p:sp>
        <p:nvSpPr>
          <p:cNvPr id="3" name="Content Placeholder 2"/>
          <p:cNvSpPr>
            <a:spLocks noGrp="1"/>
          </p:cNvSpPr>
          <p:nvPr>
            <p:ph sz="quarter" idx="1"/>
          </p:nvPr>
        </p:nvSpPr>
        <p:spPr>
          <a:xfrm>
            <a:off x="677334" y="1596789"/>
            <a:ext cx="8596668" cy="4444574"/>
          </a:xfrm>
        </p:spPr>
        <p:txBody>
          <a:bodyPr>
            <a:normAutofit/>
          </a:bodyPr>
          <a:lstStyle/>
          <a:p>
            <a:pPr marL="0" lvl="0" indent="0">
              <a:buNone/>
            </a:pPr>
            <a:r>
              <a:rPr lang="en-US" sz="2000" b="1" dirty="0">
                <a:latin typeface="Arial" panose="020B0604020202020204" pitchFamily="34" charset="0"/>
                <a:cs typeface="Arial" panose="020B0604020202020204" pitchFamily="34" charset="0"/>
              </a:rPr>
              <a:t>Power—control resources in one’s own interest</a:t>
            </a:r>
            <a:r>
              <a:rPr lang="en-US" sz="2000" dirty="0">
                <a:latin typeface="Arial" panose="020B0604020202020204" pitchFamily="34" charset="0"/>
                <a:cs typeface="Arial" panose="020B0604020202020204" pitchFamily="34" charset="0"/>
              </a:rPr>
              <a:t>. </a:t>
            </a:r>
          </a:p>
          <a:p>
            <a:pPr marL="457200" lvl="1" indent="0">
              <a:buNone/>
            </a:pPr>
            <a:r>
              <a:rPr lang="en-US" sz="2000" dirty="0">
                <a:latin typeface="Arial" panose="020B0604020202020204" pitchFamily="34" charset="0"/>
                <a:cs typeface="Arial" panose="020B0604020202020204" pitchFamily="34" charset="0"/>
              </a:rPr>
              <a:t>The ability to control the behavior of others, with or without their consent based on force, possession of special skills, knowledge, social status, personal characteristics, and custom/tradition</a:t>
            </a:r>
          </a:p>
          <a:p>
            <a:pPr marL="0" lvl="0" indent="0">
              <a:buNone/>
            </a:pPr>
            <a:r>
              <a:rPr lang="en-US" sz="2000" b="1" dirty="0">
                <a:latin typeface="Arial" panose="020B0604020202020204" pitchFamily="34" charset="0"/>
                <a:cs typeface="Arial" panose="020B0604020202020204" pitchFamily="34" charset="0"/>
              </a:rPr>
              <a:t>Wealth—accumulation of material resources or access to production.</a:t>
            </a:r>
          </a:p>
          <a:p>
            <a:pPr marL="457200" lvl="1" indent="0">
              <a:buNone/>
            </a:pPr>
            <a:r>
              <a:rPr lang="en-US" sz="2000" dirty="0">
                <a:latin typeface="Arial" panose="020B0604020202020204" pitchFamily="34" charset="0"/>
                <a:cs typeface="Arial" panose="020B0604020202020204" pitchFamily="34" charset="0"/>
              </a:rPr>
              <a:t>Made up of assets (value of everything one owns) and income (money earned through salaries, investments, or capital gains</a:t>
            </a:r>
          </a:p>
          <a:p>
            <a:pPr marL="0" lvl="0" indent="0">
              <a:buNone/>
            </a:pPr>
            <a:r>
              <a:rPr lang="en-US" sz="2000" b="1" dirty="0">
                <a:latin typeface="Arial" panose="020B0604020202020204" pitchFamily="34" charset="0"/>
                <a:cs typeface="Arial" panose="020B0604020202020204" pitchFamily="34" charset="0"/>
              </a:rPr>
              <a:t>Prestige—social honor or respect.</a:t>
            </a:r>
          </a:p>
          <a:p>
            <a:pPr marL="0" lvl="0" indent="0">
              <a:buNone/>
            </a:pPr>
            <a:r>
              <a:rPr lang="en-US" sz="2000" dirty="0">
                <a:latin typeface="Arial" panose="020B0604020202020204" pitchFamily="34" charset="0"/>
                <a:cs typeface="Arial" panose="020B0604020202020204" pitchFamily="34" charset="0"/>
              </a:rPr>
              <a:t>Respect, honor, recognition, or courtesy an individual receives from other members of society based on income, occupation, education, family, residences, possessions, club memberships .</a:t>
            </a:r>
          </a:p>
          <a:p>
            <a:endParaRPr lang="en-US" dirty="0"/>
          </a:p>
        </p:txBody>
      </p:sp>
    </p:spTree>
    <p:extLst>
      <p:ext uri="{BB962C8B-B14F-4D97-AF65-F5344CB8AC3E}">
        <p14:creationId xmlns:p14="http://schemas.microsoft.com/office/powerpoint/2010/main" val="3731586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68824"/>
          </a:xfrm>
        </p:spPr>
        <p:txBody>
          <a:bodyPr>
            <a:normAutofit fontScale="90000"/>
          </a:bodyPr>
          <a:lstStyle/>
          <a:p>
            <a:r>
              <a:rPr lang="en-US" b="1" dirty="0"/>
              <a:t>Stratification &amp; status</a:t>
            </a:r>
            <a:br>
              <a:rPr lang="en-US" dirty="0"/>
            </a:br>
            <a:endParaRPr lang="en-US" dirty="0"/>
          </a:p>
        </p:txBody>
      </p:sp>
      <p:sp>
        <p:nvSpPr>
          <p:cNvPr id="3" name="Content Placeholder 2"/>
          <p:cNvSpPr>
            <a:spLocks noGrp="1"/>
          </p:cNvSpPr>
          <p:nvPr>
            <p:ph sz="quarter" idx="1"/>
          </p:nvPr>
        </p:nvSpPr>
        <p:spPr>
          <a:xfrm>
            <a:off x="677334" y="1173707"/>
            <a:ext cx="10199932" cy="5295332"/>
          </a:xfrm>
        </p:spPr>
        <p:txBody>
          <a:bodyPr/>
          <a:lstStyle/>
          <a:p>
            <a:pPr marL="0" indent="0">
              <a:buNone/>
            </a:pPr>
            <a:r>
              <a:rPr lang="en-US" sz="2000" b="1" dirty="0">
                <a:latin typeface="Arial" panose="020B0604020202020204" pitchFamily="34" charset="0"/>
                <a:cs typeface="Arial" panose="020B0604020202020204" pitchFamily="34" charset="0"/>
              </a:rPr>
              <a:t>Type of status</a:t>
            </a:r>
          </a:p>
          <a:p>
            <a:pPr lvl="0"/>
            <a:r>
              <a:rPr lang="en-US" sz="2000" b="1" i="1" dirty="0">
                <a:latin typeface="Arial" panose="020B0604020202020204" pitchFamily="34" charset="0"/>
                <a:cs typeface="Arial" panose="020B0604020202020204" pitchFamily="34" charset="0"/>
              </a:rPr>
              <a:t>Ascribed status</a:t>
            </a:r>
            <a:r>
              <a:rPr lang="en-US" sz="2000" dirty="0">
                <a:latin typeface="Arial" panose="020B0604020202020204" pitchFamily="34" charset="0"/>
                <a:cs typeface="Arial" panose="020B0604020202020204" pitchFamily="34" charset="0"/>
              </a:rPr>
              <a:t> - social positions that people hold by virtue of birth</a:t>
            </a:r>
          </a:p>
          <a:p>
            <a:pPr marL="0" lvl="0" indent="0">
              <a:buNone/>
            </a:pPr>
            <a:r>
              <a:rPr lang="en-US" sz="2000" dirty="0">
                <a:latin typeface="Arial" panose="020B0604020202020204" pitchFamily="34" charset="0"/>
                <a:cs typeface="Arial" panose="020B0604020202020204" pitchFamily="34" charset="0"/>
              </a:rPr>
              <a:t>As for example-Race, Sex, Age, Ethnicity, Physical Characteristics, Caste.</a:t>
            </a:r>
          </a:p>
          <a:p>
            <a:pPr lvl="0"/>
            <a:r>
              <a:rPr lang="en-US" sz="2000" b="1" i="1" dirty="0">
                <a:latin typeface="Arial" panose="020B0604020202020204" pitchFamily="34" charset="0"/>
                <a:cs typeface="Arial" panose="020B0604020202020204" pitchFamily="34" charset="0"/>
              </a:rPr>
              <a:t>Achieved status</a:t>
            </a:r>
            <a:r>
              <a:rPr lang="en-US" sz="2000" dirty="0">
                <a:latin typeface="Arial" panose="020B0604020202020204" pitchFamily="34" charset="0"/>
                <a:cs typeface="Arial" panose="020B0604020202020204" pitchFamily="34" charset="0"/>
              </a:rPr>
              <a:t> - social positions attained as a result of individual action e.g.</a:t>
            </a:r>
          </a:p>
          <a:p>
            <a:pPr marL="0" lvl="0" indent="0">
              <a:buNone/>
            </a:pPr>
            <a:r>
              <a:rPr lang="en-US" sz="2000" dirty="0">
                <a:latin typeface="Arial" panose="020B0604020202020204" pitchFamily="34" charset="0"/>
                <a:cs typeface="Arial" panose="020B0604020202020204" pitchFamily="34" charset="0"/>
              </a:rPr>
              <a:t>Occupation, Education, Social class.</a:t>
            </a:r>
          </a:p>
          <a:p>
            <a:r>
              <a:rPr lang="en-US" sz="2000" b="1" dirty="0">
                <a:latin typeface="Arial" panose="020B0604020202020204" pitchFamily="34" charset="0"/>
                <a:cs typeface="Arial" panose="020B0604020202020204" pitchFamily="34" charset="0"/>
              </a:rPr>
              <a:t>Caste System</a:t>
            </a: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System of stratification In Hindu society is based on birth. Five caste categories</a:t>
            </a:r>
          </a:p>
          <a:p>
            <a:pPr lvl="0"/>
            <a:r>
              <a:rPr lang="en-US" sz="2000" dirty="0">
                <a:latin typeface="Arial" panose="020B0604020202020204" pitchFamily="34" charset="0"/>
                <a:cs typeface="Arial" panose="020B0604020202020204" pitchFamily="34" charset="0"/>
              </a:rPr>
              <a:t>Brahmins -  priests and scholars</a:t>
            </a:r>
          </a:p>
          <a:p>
            <a:pPr lvl="0"/>
            <a:r>
              <a:rPr lang="en-US" sz="2000" dirty="0">
                <a:latin typeface="Arial" panose="020B0604020202020204" pitchFamily="34" charset="0"/>
                <a:cs typeface="Arial" panose="020B0604020202020204" pitchFamily="34" charset="0"/>
              </a:rPr>
              <a:t>Kshatriyas -  ruling and warrior caste</a:t>
            </a:r>
          </a:p>
          <a:p>
            <a:pPr lvl="0"/>
            <a:r>
              <a:rPr lang="en-US" sz="2000" dirty="0">
                <a:latin typeface="Arial" panose="020B0604020202020204" pitchFamily="34" charset="0"/>
                <a:cs typeface="Arial" panose="020B0604020202020204" pitchFamily="34" charset="0"/>
              </a:rPr>
              <a:t>Vaisyas  -  the merchants</a:t>
            </a:r>
          </a:p>
          <a:p>
            <a:pPr lvl="0"/>
            <a:r>
              <a:rPr lang="en-US" sz="2000" dirty="0">
                <a:latin typeface="Arial" panose="020B0604020202020204" pitchFamily="34" charset="0"/>
                <a:cs typeface="Arial" panose="020B0604020202020204" pitchFamily="34" charset="0"/>
              </a:rPr>
              <a:t>Shudras - menial workers and artisans</a:t>
            </a:r>
          </a:p>
          <a:p>
            <a:pPr lvl="0"/>
            <a:r>
              <a:rPr lang="en-US" sz="2000" dirty="0" err="1">
                <a:latin typeface="Arial" panose="020B0604020202020204" pitchFamily="34" charset="0"/>
                <a:cs typeface="Arial" panose="020B0604020202020204" pitchFamily="34" charset="0"/>
              </a:rPr>
              <a:t>Harijans</a:t>
            </a:r>
            <a:r>
              <a:rPr lang="en-US" sz="2000" dirty="0">
                <a:latin typeface="Arial" panose="020B0604020202020204" pitchFamily="34" charset="0"/>
                <a:cs typeface="Arial" panose="020B0604020202020204" pitchFamily="34" charset="0"/>
              </a:rPr>
              <a:t> – “untouchables”</a:t>
            </a:r>
          </a:p>
          <a:p>
            <a:pPr marL="0" lvl="0" indent="0">
              <a:buNone/>
            </a:pPr>
            <a:endParaRPr lang="en-US" dirty="0"/>
          </a:p>
        </p:txBody>
      </p:sp>
    </p:spTree>
    <p:extLst>
      <p:ext uri="{BB962C8B-B14F-4D97-AF65-F5344CB8AC3E}">
        <p14:creationId xmlns:p14="http://schemas.microsoft.com/office/powerpoint/2010/main" val="3086596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50460"/>
          </a:xfrm>
        </p:spPr>
        <p:txBody>
          <a:bodyPr>
            <a:normAutofit fontScale="90000"/>
          </a:bodyPr>
          <a:lstStyle/>
          <a:p>
            <a:r>
              <a:rPr lang="en-US" sz="2700" dirty="0">
                <a:solidFill>
                  <a:schemeClr val="tx1"/>
                </a:solidFill>
              </a:rPr>
              <a:t>Among Muslim society we can see two types of social strata-</a:t>
            </a:r>
            <a:br>
              <a:rPr lang="en-US" dirty="0"/>
            </a:br>
            <a:endParaRPr lang="en-US" dirty="0"/>
          </a:p>
        </p:txBody>
      </p:sp>
      <p:sp>
        <p:nvSpPr>
          <p:cNvPr id="3" name="Content Placeholder 2"/>
          <p:cNvSpPr>
            <a:spLocks noGrp="1"/>
          </p:cNvSpPr>
          <p:nvPr>
            <p:ph sz="quarter" idx="1"/>
          </p:nvPr>
        </p:nvSpPr>
        <p:spPr>
          <a:xfrm>
            <a:off x="677334" y="1160061"/>
            <a:ext cx="8596668" cy="4881302"/>
          </a:xfrm>
        </p:spPr>
        <p:txBody>
          <a:bodyPr>
            <a:normAutofit fontScale="92500" lnSpcReduction="20000"/>
          </a:bodyPr>
          <a:lstStyle/>
          <a:p>
            <a:pPr>
              <a:buFont typeface="Wingdings" panose="05000000000000000000" pitchFamily="2" charset="2"/>
              <a:buChar char="Ø"/>
            </a:pPr>
            <a:r>
              <a:rPr lang="en-US" dirty="0">
                <a:latin typeface="Arial" panose="020B0604020202020204" pitchFamily="34" charset="0"/>
                <a:cs typeface="Arial" panose="020B0604020202020204" pitchFamily="34" charset="0"/>
              </a:rPr>
              <a:t>Ashraf- the people whose ancestors were immigrant Muslims, are called Ashraf and they are treated as more respected.</a:t>
            </a:r>
          </a:p>
          <a:p>
            <a:pPr>
              <a:buFont typeface="Wingdings" panose="05000000000000000000" pitchFamily="2" charset="2"/>
              <a:buChar char="Ø"/>
            </a:pPr>
            <a:r>
              <a:rPr lang="en-US" dirty="0" err="1">
                <a:latin typeface="Arial" panose="020B0604020202020204" pitchFamily="34" charset="0"/>
                <a:cs typeface="Arial" panose="020B0604020202020204" pitchFamily="34" charset="0"/>
              </a:rPr>
              <a:t>Atraf</a:t>
            </a:r>
            <a:r>
              <a:rPr lang="en-US" dirty="0">
                <a:latin typeface="Arial" panose="020B0604020202020204" pitchFamily="34" charset="0"/>
                <a:cs typeface="Arial" panose="020B0604020202020204" pitchFamily="34" charset="0"/>
              </a:rPr>
              <a:t>- The people whose ancestors were converted Muslims are called </a:t>
            </a:r>
            <a:r>
              <a:rPr lang="en-US" dirty="0" err="1">
                <a:latin typeface="Arial" panose="020B0604020202020204" pitchFamily="34" charset="0"/>
                <a:cs typeface="Arial" panose="020B0604020202020204" pitchFamily="34" charset="0"/>
              </a:rPr>
              <a:t>Atraf</a:t>
            </a:r>
            <a:r>
              <a:rPr lang="en-US" dirty="0">
                <a:latin typeface="Arial" panose="020B0604020202020204" pitchFamily="34" charset="0"/>
                <a:cs typeface="Arial" panose="020B0604020202020204" pitchFamily="34" charset="0"/>
              </a:rPr>
              <a:t>.</a:t>
            </a:r>
          </a:p>
          <a:p>
            <a:pPr marL="0" indent="0">
              <a:buNone/>
            </a:pPr>
            <a:r>
              <a:rPr lang="en-US" b="1" u="sng" dirty="0">
                <a:latin typeface="Arial" panose="020B0604020202020204" pitchFamily="34" charset="0"/>
                <a:cs typeface="Arial" panose="020B0604020202020204" pitchFamily="34" charset="0"/>
              </a:rPr>
              <a:t>Social Stratification in Bangladesh Context</a:t>
            </a:r>
            <a:endParaRPr lang="en-US" b="1"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Since the dawn of civilization it is almost a common feature of rural society that it is and was divided into many classes. Rural society in Bangladesh has also its own class formation in terms of </a:t>
            </a:r>
          </a:p>
          <a:p>
            <a:pPr lvl="2"/>
            <a:r>
              <a:rPr lang="en-US" sz="2200" dirty="0">
                <a:latin typeface="Arial" panose="020B0604020202020204" pitchFamily="34" charset="0"/>
                <a:cs typeface="Arial" panose="020B0604020202020204" pitchFamily="34" charset="0"/>
              </a:rPr>
              <a:t>Amount of land</a:t>
            </a:r>
          </a:p>
          <a:p>
            <a:pPr lvl="2"/>
            <a:r>
              <a:rPr lang="en-US" sz="2200" dirty="0">
                <a:latin typeface="Arial" panose="020B0604020202020204" pitchFamily="34" charset="0"/>
                <a:cs typeface="Arial" panose="020B0604020202020204" pitchFamily="34" charset="0"/>
              </a:rPr>
              <a:t>Economic Strength &amp; Occupation</a:t>
            </a:r>
          </a:p>
          <a:p>
            <a:pPr lvl="2"/>
            <a:r>
              <a:rPr lang="en-US" sz="2200" dirty="0">
                <a:latin typeface="Arial" panose="020B0604020202020204" pitchFamily="34" charset="0"/>
                <a:cs typeface="Arial" panose="020B0604020202020204" pitchFamily="34" charset="0"/>
              </a:rPr>
              <a:t>Authority, Coerce &amp; Politics </a:t>
            </a:r>
          </a:p>
          <a:p>
            <a:pPr lvl="2"/>
            <a:r>
              <a:rPr lang="en-US" sz="2200" dirty="0">
                <a:latin typeface="Arial" panose="020B0604020202020204" pitchFamily="34" charset="0"/>
                <a:cs typeface="Arial" panose="020B0604020202020204" pitchFamily="34" charset="0"/>
              </a:rPr>
              <a:t>Religion, Status, Caste etc. </a:t>
            </a:r>
          </a:p>
          <a:p>
            <a:pPr lvl="2"/>
            <a:r>
              <a:rPr lang="en-US" sz="2200" dirty="0">
                <a:latin typeface="Arial" panose="020B0604020202020204" pitchFamily="34" charset="0"/>
                <a:cs typeface="Arial" panose="020B0604020202020204" pitchFamily="34" charset="0"/>
              </a:rPr>
              <a:t>Education, Information and Knowledge</a:t>
            </a:r>
          </a:p>
        </p:txBody>
      </p:sp>
    </p:spTree>
    <p:extLst>
      <p:ext uri="{BB962C8B-B14F-4D97-AF65-F5344CB8AC3E}">
        <p14:creationId xmlns:p14="http://schemas.microsoft.com/office/powerpoint/2010/main" val="47880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84324" y="382012"/>
            <a:ext cx="3643745" cy="3046988"/>
          </a:xfrm>
          <a:prstGeom prst="rect">
            <a:avLst/>
          </a:prstGeom>
        </p:spPr>
        <p:txBody>
          <a:bodyPr wrap="square">
            <a:spAutoFit/>
          </a:bodyPr>
          <a:lstStyle/>
          <a:p>
            <a:pPr marL="342900" indent="-342900">
              <a:buFont typeface="Arial" pitchFamily="34" charset="0"/>
              <a:buChar char="•"/>
            </a:pPr>
            <a:r>
              <a:rPr lang="en-US" sz="2400" dirty="0">
                <a:latin typeface="Times New Roman" pitchFamily="18" charset="0"/>
                <a:cs typeface="Times New Roman" pitchFamily="18" charset="0"/>
              </a:rPr>
              <a:t>Bangladesh is a small country situated at the north-eastern part of South Asia. It lays between </a:t>
            </a:r>
            <a:r>
              <a:rPr lang="en-US" sz="2400" b="1" dirty="0">
                <a:latin typeface="Times New Roman" pitchFamily="18" charset="0"/>
                <a:cs typeface="Times New Roman" pitchFamily="18" charset="0"/>
              </a:rPr>
              <a:t>20⁰34′ and 26⁰38′ north latitudes </a:t>
            </a:r>
            <a:r>
              <a:rPr lang="en-US" sz="2400" dirty="0">
                <a:latin typeface="Times New Roman" pitchFamily="18" charset="0"/>
                <a:cs typeface="Times New Roman" pitchFamily="18" charset="0"/>
              </a:rPr>
              <a:t>and between </a:t>
            </a:r>
            <a:r>
              <a:rPr lang="en-US" sz="2400" b="1" dirty="0">
                <a:latin typeface="Times New Roman" pitchFamily="18" charset="0"/>
                <a:cs typeface="Times New Roman" pitchFamily="18" charset="0"/>
              </a:rPr>
              <a:t>88⁰01′ and 92⁰41′ east longitudes</a:t>
            </a:r>
            <a:r>
              <a:rPr lang="en-US" sz="2400" dirty="0">
                <a:latin typeface="Times New Roman" pitchFamily="18" charset="0"/>
                <a:cs typeface="Times New Roman" pitchFamily="18" charset="0"/>
              </a:rPr>
              <a:t>. </a:t>
            </a:r>
          </a:p>
        </p:txBody>
      </p:sp>
      <p:sp>
        <p:nvSpPr>
          <p:cNvPr id="6" name="Rectangle 5"/>
          <p:cNvSpPr/>
          <p:nvPr/>
        </p:nvSpPr>
        <p:spPr>
          <a:xfrm>
            <a:off x="5997322" y="382012"/>
            <a:ext cx="3546763" cy="3046988"/>
          </a:xfrm>
          <a:prstGeom prst="rect">
            <a:avLst/>
          </a:prstGeom>
        </p:spPr>
        <p:txBody>
          <a:bodyPr wrap="square">
            <a:spAutoFit/>
          </a:bodyPr>
          <a:lstStyle/>
          <a:p>
            <a:pPr marL="342900" indent="-342900">
              <a:buFont typeface="Arial" pitchFamily="34" charset="0"/>
              <a:buChar char="•"/>
            </a:pPr>
            <a:r>
              <a:rPr lang="en-US" sz="2400" dirty="0">
                <a:latin typeface="Times New Roman" pitchFamily="18" charset="0"/>
                <a:cs typeface="Times New Roman" pitchFamily="18" charset="0"/>
              </a:rPr>
              <a:t>It is bounded on the West by </a:t>
            </a:r>
            <a:r>
              <a:rPr lang="en-US" sz="2400" b="1" dirty="0">
                <a:latin typeface="Times New Roman" pitchFamily="18" charset="0"/>
                <a:cs typeface="Times New Roman" pitchFamily="18" charset="0"/>
              </a:rPr>
              <a:t>West Bengal</a:t>
            </a:r>
            <a:r>
              <a:rPr lang="en-US" sz="2400" dirty="0">
                <a:latin typeface="Times New Roman" pitchFamily="18" charset="0"/>
                <a:cs typeface="Times New Roman" pitchFamily="18" charset="0"/>
              </a:rPr>
              <a:t>, on the north by </a:t>
            </a:r>
            <a:r>
              <a:rPr lang="en-US" sz="2400" b="1" dirty="0">
                <a:latin typeface="Times New Roman" pitchFamily="18" charset="0"/>
                <a:cs typeface="Times New Roman" pitchFamily="18" charset="0"/>
              </a:rPr>
              <a:t>West Bengal </a:t>
            </a:r>
            <a:r>
              <a:rPr lang="en-US" sz="2400" dirty="0">
                <a:latin typeface="Times New Roman" pitchFamily="18" charset="0"/>
                <a:cs typeface="Times New Roman" pitchFamily="18" charset="0"/>
              </a:rPr>
              <a:t>and </a:t>
            </a:r>
            <a:r>
              <a:rPr lang="en-US" sz="2400" b="1" dirty="0">
                <a:latin typeface="Times New Roman" pitchFamily="18" charset="0"/>
                <a:cs typeface="Times New Roman" pitchFamily="18" charset="0"/>
              </a:rPr>
              <a:t>Meghalaya</a:t>
            </a:r>
            <a:r>
              <a:rPr lang="en-US" sz="2400" dirty="0">
                <a:latin typeface="Times New Roman" pitchFamily="18" charset="0"/>
                <a:cs typeface="Times New Roman" pitchFamily="18" charset="0"/>
              </a:rPr>
              <a:t>, on the East by </a:t>
            </a:r>
            <a:r>
              <a:rPr lang="en-US" sz="2400" b="1" dirty="0">
                <a:latin typeface="Times New Roman" pitchFamily="18" charset="0"/>
                <a:cs typeface="Times New Roman" pitchFamily="18" charset="0"/>
              </a:rPr>
              <a:t>Assam</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Tripura</a:t>
            </a:r>
            <a:r>
              <a:rPr lang="en-US" sz="2400" dirty="0">
                <a:latin typeface="Times New Roman" pitchFamily="18" charset="0"/>
                <a:cs typeface="Times New Roman" pitchFamily="18" charset="0"/>
              </a:rPr>
              <a:t> and </a:t>
            </a:r>
            <a:r>
              <a:rPr lang="en-US" sz="2400" b="1" dirty="0">
                <a:latin typeface="Times New Roman" pitchFamily="18" charset="0"/>
                <a:cs typeface="Times New Roman" pitchFamily="18" charset="0"/>
              </a:rPr>
              <a:t>Myanmar </a:t>
            </a:r>
            <a:r>
              <a:rPr lang="en-US" sz="2400" dirty="0">
                <a:latin typeface="Times New Roman" pitchFamily="18" charset="0"/>
                <a:cs typeface="Times New Roman" pitchFamily="18" charset="0"/>
              </a:rPr>
              <a:t>and on the South by Bay of Bengal.</a:t>
            </a:r>
          </a:p>
        </p:txBody>
      </p:sp>
    </p:spTree>
    <p:extLst>
      <p:ext uri="{BB962C8B-B14F-4D97-AF65-F5344CB8AC3E}">
        <p14:creationId xmlns:p14="http://schemas.microsoft.com/office/powerpoint/2010/main" val="3649986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255"/>
            <a:ext cx="10515600" cy="704602"/>
          </a:xfrm>
        </p:spPr>
        <p:txBody>
          <a:bodyPr>
            <a:normAutofit/>
          </a:bodyPr>
          <a:lstStyle/>
          <a:p>
            <a:pPr algn="ctr"/>
            <a:r>
              <a:rPr lang="en-US" b="1" dirty="0"/>
              <a:t>Geographical Location of Bangladesh</a:t>
            </a:r>
          </a:p>
        </p:txBody>
      </p:sp>
      <p:sp>
        <p:nvSpPr>
          <p:cNvPr id="3" name="Content Placeholder 2"/>
          <p:cNvSpPr>
            <a:spLocks noGrp="1"/>
          </p:cNvSpPr>
          <p:nvPr>
            <p:ph idx="1"/>
          </p:nvPr>
        </p:nvSpPr>
        <p:spPr>
          <a:xfrm>
            <a:off x="838200" y="1030514"/>
            <a:ext cx="10515600" cy="5146449"/>
          </a:xfrm>
        </p:spPr>
        <p:txBody>
          <a:bodyPr>
            <a:normAutofit/>
          </a:bodyPr>
          <a:lstStyle/>
          <a:p>
            <a:pPr marL="0" indent="0">
              <a:buNone/>
            </a:pPr>
            <a:r>
              <a:rPr lang="en-US" dirty="0"/>
              <a:t>Bangladesh is a densely-populated, low-lying, mainly riverine country located in South Asia with a coastline of 580 km (360 mi) on the northern part of the Bay of Bengal. The delta plain of the Ganges (Padma), Brahmaputra (</a:t>
            </a:r>
            <a:r>
              <a:rPr lang="en-US" dirty="0" err="1"/>
              <a:t>Jamuna</a:t>
            </a:r>
            <a:r>
              <a:rPr lang="en-US" dirty="0"/>
              <a:t>), and </a:t>
            </a:r>
            <a:r>
              <a:rPr lang="en-US" dirty="0" err="1"/>
              <a:t>Meghna</a:t>
            </a:r>
            <a:r>
              <a:rPr lang="en-US" dirty="0"/>
              <a:t> Rivers and their tributaries occupy 79 percent of the country. </a:t>
            </a:r>
          </a:p>
          <a:p>
            <a:pPr marL="0" indent="0">
              <a:buNone/>
            </a:pPr>
            <a:r>
              <a:rPr lang="en-US" dirty="0">
                <a:cs typeface="Arial" panose="020B0604020202020204" pitchFamily="34" charset="0"/>
              </a:rPr>
              <a:t>The cultural history of Bangladesh has evolved from the operation of several forces and elements. Of those the basic force is perhaps geography. Hence for a proper understanding of the cultural history of Bangladesh it is necessary to have a glimpse of geographical and environmental aspects.</a:t>
            </a:r>
          </a:p>
          <a:p>
            <a:pPr marL="0" indent="0">
              <a:buNone/>
            </a:pPr>
            <a:endParaRPr lang="en-US" dirty="0"/>
          </a:p>
        </p:txBody>
      </p:sp>
    </p:spTree>
    <p:extLst>
      <p:ext uri="{BB962C8B-B14F-4D97-AF65-F5344CB8AC3E}">
        <p14:creationId xmlns:p14="http://schemas.microsoft.com/office/powerpoint/2010/main" val="2758562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65018"/>
            <a:ext cx="9601196" cy="872837"/>
          </a:xfrm>
        </p:spPr>
        <p:txBody>
          <a:bodyPr>
            <a:normAutofit/>
          </a:bodyPr>
          <a:lstStyle/>
          <a:p>
            <a:pPr algn="ctr"/>
            <a:r>
              <a:rPr lang="en-US" b="1" dirty="0"/>
              <a:t>Area and boundaries</a:t>
            </a:r>
          </a:p>
        </p:txBody>
      </p:sp>
      <p:sp>
        <p:nvSpPr>
          <p:cNvPr id="3" name="Content Placeholder 2"/>
          <p:cNvSpPr>
            <a:spLocks noGrp="1"/>
          </p:cNvSpPr>
          <p:nvPr>
            <p:ph idx="1"/>
          </p:nvPr>
        </p:nvSpPr>
        <p:spPr>
          <a:xfrm>
            <a:off x="1295401" y="1607127"/>
            <a:ext cx="9601196" cy="4268741"/>
          </a:xfrm>
        </p:spPr>
        <p:txBody>
          <a:bodyPr>
            <a:normAutofit fontScale="70000" lnSpcReduction="20000"/>
          </a:bodyPr>
          <a:lstStyle/>
          <a:p>
            <a:r>
              <a:rPr lang="en-US" sz="3400" b="1" dirty="0">
                <a:latin typeface="+mj-lt"/>
              </a:rPr>
              <a:t>Area:</a:t>
            </a:r>
            <a:br>
              <a:rPr lang="en-US" sz="3400" dirty="0">
                <a:latin typeface="+mj-lt"/>
              </a:rPr>
            </a:br>
            <a:r>
              <a:rPr lang="en-US" sz="3400" i="1" dirty="0">
                <a:latin typeface="+mj-lt"/>
              </a:rPr>
              <a:t>total:</a:t>
            </a:r>
            <a:r>
              <a:rPr lang="en-US" sz="3400" dirty="0">
                <a:latin typeface="+mj-lt"/>
              </a:rPr>
              <a:t> 148,460 km</a:t>
            </a:r>
            <a:r>
              <a:rPr lang="en-US" sz="3400" baseline="30000" dirty="0">
                <a:latin typeface="+mj-lt"/>
              </a:rPr>
              <a:t>2</a:t>
            </a:r>
            <a:br>
              <a:rPr lang="en-US" sz="3400" dirty="0">
                <a:latin typeface="+mj-lt"/>
              </a:rPr>
            </a:br>
            <a:r>
              <a:rPr lang="en-US" sz="3400" i="1" dirty="0">
                <a:latin typeface="+mj-lt"/>
              </a:rPr>
              <a:t>country comparison to the world:</a:t>
            </a:r>
            <a:r>
              <a:rPr lang="en-US" sz="3400" dirty="0">
                <a:latin typeface="+mj-lt"/>
              </a:rPr>
              <a:t> 95</a:t>
            </a:r>
            <a:br>
              <a:rPr lang="en-US" sz="3400" dirty="0">
                <a:latin typeface="+mj-lt"/>
              </a:rPr>
            </a:br>
            <a:r>
              <a:rPr lang="en-US" sz="3400" i="1" dirty="0">
                <a:latin typeface="+mj-lt"/>
              </a:rPr>
              <a:t>land:</a:t>
            </a:r>
            <a:r>
              <a:rPr lang="en-US" sz="3400" dirty="0">
                <a:latin typeface="+mj-lt"/>
              </a:rPr>
              <a:t> 130,170 km</a:t>
            </a:r>
            <a:r>
              <a:rPr lang="en-US" sz="3400" baseline="30000" dirty="0">
                <a:latin typeface="+mj-lt"/>
              </a:rPr>
              <a:t>2</a:t>
            </a:r>
            <a:br>
              <a:rPr lang="en-US" sz="3400" dirty="0">
                <a:latin typeface="+mj-lt"/>
              </a:rPr>
            </a:br>
            <a:r>
              <a:rPr lang="en-US" sz="3400" i="1" dirty="0">
                <a:latin typeface="+mj-lt"/>
              </a:rPr>
              <a:t>water:</a:t>
            </a:r>
            <a:r>
              <a:rPr lang="en-US" sz="3400" dirty="0">
                <a:latin typeface="+mj-lt"/>
              </a:rPr>
              <a:t> 18290 km</a:t>
            </a:r>
            <a:r>
              <a:rPr lang="en-US" sz="3400" baseline="30000" dirty="0">
                <a:latin typeface="+mj-lt"/>
              </a:rPr>
              <a:t>2</a:t>
            </a:r>
            <a:endParaRPr lang="en-US" sz="3400" dirty="0">
              <a:latin typeface="+mj-lt"/>
            </a:endParaRPr>
          </a:p>
          <a:p>
            <a:r>
              <a:rPr lang="en-US" sz="3400" b="1" dirty="0">
                <a:latin typeface="+mj-lt"/>
              </a:rPr>
              <a:t>Land boundaries:</a:t>
            </a:r>
            <a:br>
              <a:rPr lang="en-US" sz="3400" dirty="0">
                <a:latin typeface="+mj-lt"/>
              </a:rPr>
            </a:br>
            <a:r>
              <a:rPr lang="en-US" sz="3400" i="1" dirty="0">
                <a:latin typeface="+mj-lt"/>
              </a:rPr>
              <a:t>total:</a:t>
            </a:r>
            <a:r>
              <a:rPr lang="en-US" sz="3400" dirty="0">
                <a:latin typeface="+mj-lt"/>
              </a:rPr>
              <a:t> 4,413 km</a:t>
            </a:r>
            <a:br>
              <a:rPr lang="en-US" sz="3400" dirty="0">
                <a:latin typeface="+mj-lt"/>
              </a:rPr>
            </a:br>
            <a:r>
              <a:rPr lang="en-US" sz="3400" i="1" dirty="0">
                <a:latin typeface="+mj-lt"/>
              </a:rPr>
              <a:t>border countries:</a:t>
            </a:r>
            <a:r>
              <a:rPr lang="en-US" sz="3400" dirty="0">
                <a:latin typeface="+mj-lt"/>
              </a:rPr>
              <a:t> Myanmar 271 km, India 4,142 km</a:t>
            </a:r>
          </a:p>
          <a:p>
            <a:r>
              <a:rPr lang="en-US" sz="3400" b="1" dirty="0">
                <a:latin typeface="+mj-lt"/>
              </a:rPr>
              <a:t>Coastline:</a:t>
            </a:r>
            <a:r>
              <a:rPr lang="en-US" sz="3400" dirty="0">
                <a:latin typeface="+mj-lt"/>
              </a:rPr>
              <a:t> 580 km</a:t>
            </a:r>
          </a:p>
          <a:p>
            <a:pPr lvl="0"/>
            <a:r>
              <a:rPr lang="en-US" sz="3400" b="1" dirty="0">
                <a:latin typeface="+mj-lt"/>
                <a:cs typeface="Times New Roman" pitchFamily="18" charset="0"/>
              </a:rPr>
              <a:t>Land use</a:t>
            </a:r>
            <a:r>
              <a:rPr lang="en-US" sz="3400" dirty="0">
                <a:latin typeface="+mj-lt"/>
                <a:cs typeface="Times New Roman" pitchFamily="18" charset="0"/>
              </a:rPr>
              <a:t>:  Arable land: 73%</a:t>
            </a:r>
            <a:br>
              <a:rPr lang="en-US" sz="3400" dirty="0">
                <a:latin typeface="+mj-lt"/>
                <a:cs typeface="Times New Roman" pitchFamily="18" charset="0"/>
              </a:rPr>
            </a:br>
            <a:r>
              <a:rPr lang="en-US" sz="3400" dirty="0">
                <a:latin typeface="+mj-lt"/>
                <a:cs typeface="Times New Roman" pitchFamily="18" charset="0"/>
              </a:rPr>
              <a:t>                   Permanent crops: 2%</a:t>
            </a:r>
            <a:br>
              <a:rPr lang="en-US" sz="3400" dirty="0">
                <a:latin typeface="+mj-lt"/>
                <a:cs typeface="Times New Roman" pitchFamily="18" charset="0"/>
              </a:rPr>
            </a:br>
            <a:r>
              <a:rPr lang="en-US" sz="3400" dirty="0">
                <a:latin typeface="+mj-lt"/>
                <a:cs typeface="Times New Roman" pitchFamily="18" charset="0"/>
              </a:rPr>
              <a:t>                   Permanent pastures: 5%</a:t>
            </a:r>
            <a:br>
              <a:rPr lang="en-US" sz="3400" dirty="0">
                <a:latin typeface="+mj-lt"/>
                <a:cs typeface="Times New Roman" pitchFamily="18" charset="0"/>
              </a:rPr>
            </a:br>
            <a:r>
              <a:rPr lang="en-US" sz="3400" dirty="0">
                <a:latin typeface="+mj-lt"/>
                <a:cs typeface="Times New Roman" pitchFamily="18" charset="0"/>
              </a:rPr>
              <a:t>                    Forests and woodland: 15%</a:t>
            </a:r>
            <a:br>
              <a:rPr lang="en-US" sz="3400" dirty="0">
                <a:latin typeface="+mj-lt"/>
                <a:cs typeface="Times New Roman" pitchFamily="18" charset="0"/>
              </a:rPr>
            </a:br>
            <a:r>
              <a:rPr lang="en-US" sz="3400" dirty="0">
                <a:latin typeface="+mj-lt"/>
                <a:cs typeface="Times New Roman" pitchFamily="18" charset="0"/>
              </a:rPr>
              <a:t>                     other: 5% (1993 est.)</a:t>
            </a:r>
          </a:p>
          <a:p>
            <a:endParaRPr lang="en-US" dirty="0"/>
          </a:p>
          <a:p>
            <a:endParaRPr lang="en-US" dirty="0"/>
          </a:p>
        </p:txBody>
      </p:sp>
    </p:spTree>
    <p:extLst>
      <p:ext uri="{BB962C8B-B14F-4D97-AF65-F5344CB8AC3E}">
        <p14:creationId xmlns:p14="http://schemas.microsoft.com/office/powerpoint/2010/main" val="323883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What is Physiography</a:t>
            </a:r>
            <a:endParaRPr lang="en-US" dirty="0"/>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Physiography is the holistic discussion of the earth and its characteristics.</a:t>
            </a:r>
          </a:p>
          <a:p>
            <a:pPr algn="just"/>
            <a:r>
              <a:rPr lang="en-US" dirty="0">
                <a:latin typeface="Times New Roman" pitchFamily="18" charset="0"/>
                <a:cs typeface="Times New Roman" pitchFamily="18" charset="0"/>
              </a:rPr>
              <a:t>Physiography is the terrain condition of a tract of land.</a:t>
            </a:r>
          </a:p>
          <a:p>
            <a:pPr algn="just"/>
            <a:r>
              <a:rPr lang="en-US" dirty="0">
                <a:latin typeface="Times New Roman" pitchFamily="18" charset="0"/>
                <a:cs typeface="Times New Roman" pitchFamily="18" charset="0"/>
              </a:rPr>
              <a:t>It reveals the condition of the surface of land. It deals about the total feature of the crust.</a:t>
            </a:r>
          </a:p>
          <a:p>
            <a:pPr algn="just"/>
            <a:r>
              <a:rPr lang="en-US" dirty="0">
                <a:latin typeface="Times New Roman" pitchFamily="18" charset="0"/>
                <a:cs typeface="Times New Roman" pitchFamily="18" charset="0"/>
              </a:rPr>
              <a:t>The physiography may vary from place to place.</a:t>
            </a:r>
          </a:p>
        </p:txBody>
      </p:sp>
    </p:spTree>
    <p:extLst>
      <p:ext uri="{BB962C8B-B14F-4D97-AF65-F5344CB8AC3E}">
        <p14:creationId xmlns:p14="http://schemas.microsoft.com/office/powerpoint/2010/main" val="1489335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046"/>
          </a:xfrm>
        </p:spPr>
        <p:txBody>
          <a:bodyPr/>
          <a:lstStyle/>
          <a:p>
            <a:r>
              <a:rPr lang="en-US" b="1" dirty="0">
                <a:latin typeface="Times New Roman" pitchFamily="18" charset="0"/>
                <a:cs typeface="Times New Roman" pitchFamily="18" charset="0"/>
              </a:rPr>
              <a:t>Physiographic features of Bangladesh</a:t>
            </a:r>
            <a:endParaRPr lang="en-US" dirty="0"/>
          </a:p>
        </p:txBody>
      </p:sp>
      <p:sp>
        <p:nvSpPr>
          <p:cNvPr id="3" name="Content Placeholder 2"/>
          <p:cNvSpPr>
            <a:spLocks noGrp="1"/>
          </p:cNvSpPr>
          <p:nvPr>
            <p:ph idx="1"/>
          </p:nvPr>
        </p:nvSpPr>
        <p:spPr>
          <a:xfrm>
            <a:off x="838200" y="1465943"/>
            <a:ext cx="10515600" cy="4711020"/>
          </a:xfrm>
        </p:spPr>
        <p:txBody>
          <a:bodyPr/>
          <a:lstStyle/>
          <a:p>
            <a:pPr marL="514350" indent="-514350">
              <a:buAutoNum type="arabicPeriod"/>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Bangladesh is a low lying and vast plenty area. Its physiographic feature is much diversified. It is mentionable here that the physiographic feature of an area may change in pace of time due to natural and artificial cause.</a:t>
            </a:r>
          </a:p>
          <a:p>
            <a:pPr marL="0" indent="0">
              <a:buNone/>
            </a:pPr>
            <a:r>
              <a:rPr lang="en-US" b="1" dirty="0">
                <a:latin typeface="Times New Roman" pitchFamily="18" charset="0"/>
                <a:cs typeface="Times New Roman" pitchFamily="18" charset="0"/>
              </a:rPr>
              <a:t>Physiographic Classification</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1.Tertiary Hills</a:t>
            </a:r>
          </a:p>
          <a:p>
            <a:pPr marL="0" indent="0">
              <a:buNone/>
            </a:pPr>
            <a:r>
              <a:rPr lang="en-US" dirty="0">
                <a:latin typeface="Times New Roman" pitchFamily="18" charset="0"/>
                <a:cs typeface="Times New Roman" pitchFamily="18" charset="0"/>
              </a:rPr>
              <a:t>2. Pleistocene Hills</a:t>
            </a:r>
          </a:p>
          <a:p>
            <a:pPr marL="0" indent="0">
              <a:buNone/>
            </a:pPr>
            <a:r>
              <a:rPr lang="en-US" dirty="0">
                <a:latin typeface="Times New Roman" pitchFamily="18" charset="0"/>
                <a:cs typeface="Times New Roman" pitchFamily="18" charset="0"/>
              </a:rPr>
              <a:t>3. Flood Plains</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21801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83" y="293916"/>
            <a:ext cx="10018713" cy="1055914"/>
          </a:xfrm>
        </p:spPr>
        <p:txBody>
          <a:bodyPr>
            <a:normAutofit/>
          </a:bodyPr>
          <a:lstStyle/>
          <a:p>
            <a:pPr algn="l"/>
            <a:r>
              <a:rPr lang="en-US" sz="3200" b="1" dirty="0">
                <a:latin typeface="Times New Roman" pitchFamily="18" charset="0"/>
                <a:cs typeface="Times New Roman" pitchFamily="18" charset="0"/>
              </a:rPr>
              <a:t>1. Tertiary Hills</a:t>
            </a:r>
            <a:endParaRPr lang="en-US" sz="3200" dirty="0"/>
          </a:p>
        </p:txBody>
      </p:sp>
      <p:sp>
        <p:nvSpPr>
          <p:cNvPr id="3" name="Content Placeholder 2"/>
          <p:cNvSpPr>
            <a:spLocks noGrp="1"/>
          </p:cNvSpPr>
          <p:nvPr>
            <p:ph idx="1"/>
          </p:nvPr>
        </p:nvSpPr>
        <p:spPr>
          <a:xfrm>
            <a:off x="233266" y="1632857"/>
            <a:ext cx="11305308" cy="3592286"/>
          </a:xfrm>
        </p:spPr>
        <p:txBody>
          <a:bodyPr>
            <a:normAutofit fontScale="92500" lnSpcReduction="20000"/>
          </a:bodyPr>
          <a:lstStyle/>
          <a:p>
            <a:pPr algn="just">
              <a:buFontTx/>
              <a:buChar char="•"/>
            </a:pPr>
            <a:r>
              <a:rPr lang="en-US" dirty="0">
                <a:latin typeface="Times New Roman" pitchFamily="18" charset="0"/>
                <a:cs typeface="Times New Roman" pitchFamily="18" charset="0"/>
              </a:rPr>
              <a:t>developed in Tertiary period (35-15 m </a:t>
            </a:r>
            <a:r>
              <a:rPr lang="en-US" dirty="0" err="1">
                <a:latin typeface="Times New Roman" pitchFamily="18" charset="0"/>
                <a:cs typeface="Times New Roman" pitchFamily="18" charset="0"/>
              </a:rPr>
              <a:t>yrs</a:t>
            </a:r>
            <a:r>
              <a:rPr lang="en-US" dirty="0">
                <a:latin typeface="Times New Roman" pitchFamily="18" charset="0"/>
                <a:cs typeface="Times New Roman" pitchFamily="18" charset="0"/>
              </a:rPr>
              <a:t> ago) occupying 12% of the land area</a:t>
            </a:r>
          </a:p>
          <a:p>
            <a:pPr algn="just"/>
            <a:r>
              <a:rPr lang="en-US" dirty="0">
                <a:latin typeface="Times New Roman" pitchFamily="18" charset="0"/>
                <a:cs typeface="Times New Roman" pitchFamily="18" charset="0"/>
              </a:rPr>
              <a:t>located mainly in the southeastern regions of </a:t>
            </a:r>
            <a:r>
              <a:rPr lang="en-US" dirty="0" err="1">
                <a:latin typeface="Times New Roman" pitchFamily="18" charset="0"/>
                <a:cs typeface="Times New Roman" pitchFamily="18" charset="0"/>
              </a:rPr>
              <a:t>Ctg</a:t>
            </a:r>
            <a:r>
              <a:rPr lang="en-US" dirty="0">
                <a:latin typeface="Times New Roman" pitchFamily="18" charset="0"/>
                <a:cs typeface="Times New Roman" pitchFamily="18" charset="0"/>
              </a:rPr>
              <a:t> &amp; CHTs and northern part of great Sylhet District.</a:t>
            </a:r>
          </a:p>
          <a:p>
            <a:pPr algn="just"/>
            <a:r>
              <a:rPr lang="en-US" dirty="0">
                <a:latin typeface="Times New Roman" pitchFamily="18" charset="0"/>
                <a:cs typeface="Times New Roman" pitchFamily="18" charset="0"/>
              </a:rPr>
              <a:t>topography is largely determined by geological structure (folded, faulted &amp; uplifted) &amp; rock type (sandstone, siltstone &amp; shale of mid-Tertiary age).</a:t>
            </a:r>
          </a:p>
          <a:p>
            <a:pPr algn="just"/>
            <a:r>
              <a:rPr lang="en-US" dirty="0">
                <a:latin typeface="Times New Roman" pitchFamily="18" charset="0"/>
                <a:cs typeface="Times New Roman" pitchFamily="18" charset="0"/>
              </a:rPr>
              <a:t>It is subdivided into three parts-</a:t>
            </a:r>
          </a:p>
          <a:p>
            <a:pPr marL="0" indent="0">
              <a:buNone/>
            </a:pPr>
            <a:r>
              <a:rPr lang="en-US" dirty="0">
                <a:latin typeface="Times New Roman" pitchFamily="18" charset="0"/>
                <a:cs typeface="Times New Roman" pitchFamily="18" charset="0"/>
              </a:rPr>
              <a:t>      1.1 Chittagong and Hill Tract Districts</a:t>
            </a:r>
          </a:p>
          <a:p>
            <a:pPr marL="0" indent="0">
              <a:buNone/>
            </a:pPr>
            <a:r>
              <a:rPr lang="en-US" dirty="0">
                <a:latin typeface="Times New Roman" pitchFamily="18" charset="0"/>
                <a:cs typeface="Times New Roman" pitchFamily="18" charset="0"/>
              </a:rPr>
              <a:t>       1.2 Hill ranges of northeastern Sylhet District</a:t>
            </a:r>
          </a:p>
          <a:p>
            <a:pPr marL="0" indent="0">
              <a:buNone/>
            </a:pPr>
            <a:r>
              <a:rPr lang="en-US" dirty="0">
                <a:latin typeface="Times New Roman" pitchFamily="18" charset="0"/>
                <a:cs typeface="Times New Roman" pitchFamily="18" charset="0"/>
              </a:rPr>
              <a:t>       1.3 Hills along the narrow frontier strip of Sylhet and </a:t>
            </a:r>
            <a:r>
              <a:rPr lang="en-US" dirty="0" err="1">
                <a:latin typeface="Times New Roman" pitchFamily="18" charset="0"/>
                <a:cs typeface="Times New Roman" pitchFamily="18" charset="0"/>
              </a:rPr>
              <a:t>Mymensingh</a:t>
            </a:r>
            <a:r>
              <a:rPr lang="en-US" dirty="0">
                <a:latin typeface="Times New Roman" pitchFamily="18" charset="0"/>
                <a:cs typeface="Times New Roman" pitchFamily="18" charset="0"/>
              </a:rPr>
              <a:t> District.</a:t>
            </a:r>
          </a:p>
        </p:txBody>
      </p:sp>
    </p:spTree>
    <p:extLst>
      <p:ext uri="{BB962C8B-B14F-4D97-AF65-F5344CB8AC3E}">
        <p14:creationId xmlns:p14="http://schemas.microsoft.com/office/powerpoint/2010/main" val="810758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878" y="581891"/>
            <a:ext cx="11752330" cy="6276109"/>
          </a:xfrm>
        </p:spPr>
        <p:txBody>
          <a:bodyPr>
            <a:normAutofit fontScale="92500" lnSpcReduction="10000"/>
          </a:bodyPr>
          <a:lstStyle/>
          <a:p>
            <a:pPr marL="114300" indent="0">
              <a:buNone/>
            </a:pPr>
            <a:r>
              <a:rPr lang="en-US" sz="3000" b="1" dirty="0">
                <a:latin typeface="Times New Roman" panose="02020603050405020304" pitchFamily="18" charset="0"/>
                <a:cs typeface="Times New Roman" panose="02020603050405020304" pitchFamily="18" charset="0"/>
              </a:rPr>
              <a:t>1.1 Chittagong hill tracks</a:t>
            </a: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High north-south striking hill ranges occupy wholly the districts of </a:t>
            </a:r>
            <a:r>
              <a:rPr lang="en-US" dirty="0" err="1">
                <a:latin typeface="Times New Roman" panose="02020603050405020304" pitchFamily="18" charset="0"/>
                <a:cs typeface="Times New Roman" panose="02020603050405020304" pitchFamily="18" charset="0"/>
              </a:rPr>
              <a:t>Chottogram</a:t>
            </a:r>
            <a:r>
              <a:rPr lang="en-US" dirty="0">
                <a:latin typeface="Times New Roman" panose="02020603050405020304" pitchFamily="18" charset="0"/>
                <a:cs typeface="Times New Roman" panose="02020603050405020304" pitchFamily="18" charset="0"/>
              </a:rPr>
              <a:t>, Cox’s Bazar and the hill track districts. The hills becomes higher towards east reaching a maximum height of 1000m.</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lowest ranges generally follow the eastern coast of the Bay of Bengal from </a:t>
            </a:r>
            <a:r>
              <a:rPr lang="en-US" dirty="0" err="1">
                <a:latin typeface="Times New Roman" panose="02020603050405020304" pitchFamily="18" charset="0"/>
                <a:cs typeface="Times New Roman" panose="02020603050405020304" pitchFamily="18" charset="0"/>
              </a:rPr>
              <a:t>Feni</a:t>
            </a:r>
            <a:r>
              <a:rPr lang="en-US" dirty="0">
                <a:latin typeface="Times New Roman" panose="02020603050405020304" pitchFamily="18" charset="0"/>
                <a:cs typeface="Times New Roman" panose="02020603050405020304" pitchFamily="18" charset="0"/>
              </a:rPr>
              <a:t> river to </a:t>
            </a:r>
            <a:r>
              <a:rPr lang="en-US" dirty="0" err="1">
                <a:latin typeface="Times New Roman" panose="02020603050405020304" pitchFamily="18" charset="0"/>
                <a:cs typeface="Times New Roman" panose="02020603050405020304" pitchFamily="18" charset="0"/>
              </a:rPr>
              <a:t>Naf</a:t>
            </a:r>
            <a:r>
              <a:rPr lang="en-US" dirty="0">
                <a:latin typeface="Times New Roman" panose="02020603050405020304" pitchFamily="18" charset="0"/>
                <a:cs typeface="Times New Roman" panose="02020603050405020304" pitchFamily="18" charset="0"/>
              </a:rPr>
              <a:t> river and continue southwards across the </a:t>
            </a:r>
            <a:r>
              <a:rPr lang="en-US" dirty="0" err="1">
                <a:latin typeface="Times New Roman" panose="02020603050405020304" pitchFamily="18" charset="0"/>
                <a:cs typeface="Times New Roman" panose="02020603050405020304" pitchFamily="18" charset="0"/>
              </a:rPr>
              <a:t>Mayanmar</a:t>
            </a:r>
            <a:r>
              <a:rPr lang="en-US" dirty="0">
                <a:latin typeface="Times New Roman" panose="02020603050405020304" pitchFamily="18" charset="0"/>
                <a:cs typeface="Times New Roman" panose="02020603050405020304" pitchFamily="18" charset="0"/>
              </a:rPr>
              <a:t> border. Most of the </a:t>
            </a:r>
            <a:r>
              <a:rPr lang="en-US" dirty="0" err="1">
                <a:latin typeface="Times New Roman" panose="02020603050405020304" pitchFamily="18" charset="0"/>
                <a:cs typeface="Times New Roman" panose="02020603050405020304" pitchFamily="18" charset="0"/>
              </a:rPr>
              <a:t>Moheskhali</a:t>
            </a:r>
            <a:r>
              <a:rPr lang="en-US" dirty="0">
                <a:latin typeface="Times New Roman" panose="02020603050405020304" pitchFamily="18" charset="0"/>
                <a:cs typeface="Times New Roman" panose="02020603050405020304" pitchFamily="18" charset="0"/>
              </a:rPr>
              <a:t> Island belongs to this hilly region.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There is a narrow strip of coastal plain in the </a:t>
            </a:r>
            <a:r>
              <a:rPr lang="en-US" dirty="0" err="1">
                <a:latin typeface="Times New Roman" panose="02020603050405020304" pitchFamily="18" charset="0"/>
                <a:cs typeface="Times New Roman" panose="02020603050405020304" pitchFamily="18" charset="0"/>
              </a:rPr>
              <a:t>Chottogram</a:t>
            </a:r>
            <a:r>
              <a:rPr lang="en-US" dirty="0">
                <a:latin typeface="Times New Roman" panose="02020603050405020304" pitchFamily="18" charset="0"/>
                <a:cs typeface="Times New Roman" panose="02020603050405020304" pitchFamily="18" charset="0"/>
              </a:rPr>
              <a:t> District and a very narrow strip of beach from Cox’s Bazar to </a:t>
            </a:r>
            <a:r>
              <a:rPr lang="en-US" dirty="0" err="1">
                <a:latin typeface="Times New Roman" panose="02020603050405020304" pitchFamily="18" charset="0"/>
                <a:cs typeface="Times New Roman" panose="02020603050405020304" pitchFamily="18" charset="0"/>
              </a:rPr>
              <a:t>Teknaf</a:t>
            </a:r>
            <a:r>
              <a:rPr lang="en-US" dirty="0">
                <a:latin typeface="Times New Roman" panose="02020603050405020304" pitchFamily="18" charset="0"/>
                <a:cs typeface="Times New Roman" panose="02020603050405020304" pitchFamily="18" charset="0"/>
              </a:rPr>
              <a:t>, between the hills and the Bay of Bengal. </a:t>
            </a:r>
            <a:r>
              <a:rPr lang="en-US" dirty="0" err="1">
                <a:latin typeface="Times New Roman" panose="02020603050405020304" pitchFamily="18" charset="0"/>
                <a:cs typeface="Times New Roman" panose="02020603050405020304" pitchFamily="18" charset="0"/>
              </a:rPr>
              <a:t>Chokoria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Sundarban</a:t>
            </a:r>
            <a:r>
              <a:rPr lang="en-US" dirty="0">
                <a:latin typeface="Times New Roman" panose="02020603050405020304" pitchFamily="18" charset="0"/>
                <a:cs typeface="Times New Roman" panose="02020603050405020304" pitchFamily="18" charset="0"/>
              </a:rPr>
              <a:t> and the associated Mud flat area is a small delta of the </a:t>
            </a:r>
            <a:r>
              <a:rPr lang="en-US" dirty="0" err="1">
                <a:latin typeface="Times New Roman" panose="02020603050405020304" pitchFamily="18" charset="0"/>
                <a:cs typeface="Times New Roman" panose="02020603050405020304" pitchFamily="18" charset="0"/>
              </a:rPr>
              <a:t>Matamuhuri</a:t>
            </a:r>
            <a:r>
              <a:rPr lang="en-US" dirty="0">
                <a:latin typeface="Times New Roman" panose="02020603050405020304" pitchFamily="18" charset="0"/>
                <a:cs typeface="Times New Roman" panose="02020603050405020304" pitchFamily="18" charset="0"/>
              </a:rPr>
              <a:t> river.</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Towards the east, the ranges get higher and the slop steeper until they reach the highest hill range in the east that marks the boundary between Bangladesh, </a:t>
            </a:r>
            <a:r>
              <a:rPr lang="en-US" dirty="0" err="1">
                <a:latin typeface="Times New Roman" panose="02020603050405020304" pitchFamily="18" charset="0"/>
                <a:cs typeface="Times New Roman" panose="02020603050405020304" pitchFamily="18" charset="0"/>
              </a:rPr>
              <a:t>Mayanmar</a:t>
            </a:r>
            <a:r>
              <a:rPr lang="en-US" dirty="0">
                <a:latin typeface="Times New Roman" panose="02020603050405020304" pitchFamily="18" charset="0"/>
                <a:cs typeface="Times New Roman" panose="02020603050405020304" pitchFamily="18" charset="0"/>
              </a:rPr>
              <a:t> and India.</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92552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82137"/>
            <a:ext cx="10058400" cy="532263"/>
          </a:xfrm>
        </p:spPr>
        <p:txBody>
          <a:bodyPr>
            <a:normAutofit fontScale="90000"/>
          </a:bodyPr>
          <a:lstStyle/>
          <a:p>
            <a:pPr algn="ctr"/>
            <a:r>
              <a:rPr lang="en-US" sz="4000" b="1" dirty="0"/>
              <a:t>Types of Anthropology</a:t>
            </a:r>
            <a:br>
              <a:rPr lang="en-US" dirty="0"/>
            </a:br>
            <a:endParaRPr lang="en-US" dirty="0"/>
          </a:p>
        </p:txBody>
      </p:sp>
      <p:sp>
        <p:nvSpPr>
          <p:cNvPr id="3" name="Content Placeholder 2"/>
          <p:cNvSpPr>
            <a:spLocks noGrp="1"/>
          </p:cNvSpPr>
          <p:nvPr>
            <p:ph idx="1"/>
          </p:nvPr>
        </p:nvSpPr>
        <p:spPr>
          <a:xfrm>
            <a:off x="1069848" y="1078173"/>
            <a:ext cx="10058400" cy="5094027"/>
          </a:xfrm>
        </p:spPr>
        <p:txBody>
          <a:bodyPr>
            <a:normAutofit fontScale="85000" lnSpcReduction="20000"/>
          </a:bodyPr>
          <a:lstStyle/>
          <a:p>
            <a:pPr marL="0" indent="0">
              <a:buNone/>
            </a:pPr>
            <a:r>
              <a:rPr lang="en-US" b="1" dirty="0"/>
              <a:t> </a:t>
            </a:r>
            <a:r>
              <a:rPr lang="en-US" dirty="0"/>
              <a:t>Anthropology may be broadly divided into two areas-</a:t>
            </a:r>
          </a:p>
          <a:p>
            <a:pPr marL="457200" lvl="0" indent="-457200">
              <a:buFont typeface="+mj-lt"/>
              <a:buAutoNum type="arabicPeriod"/>
            </a:pPr>
            <a:r>
              <a:rPr lang="en-US" dirty="0"/>
              <a:t>Physical Anthropology</a:t>
            </a:r>
          </a:p>
          <a:p>
            <a:pPr marL="457200" lvl="0" indent="-457200">
              <a:buFont typeface="+mj-lt"/>
              <a:buAutoNum type="arabicPeriod"/>
            </a:pPr>
            <a:r>
              <a:rPr lang="en-US" dirty="0"/>
              <a:t>Cultural Anthropology</a:t>
            </a:r>
          </a:p>
          <a:p>
            <a:pPr marL="0" lvl="0" indent="0">
              <a:buNone/>
            </a:pPr>
            <a:r>
              <a:rPr lang="en-US" b="1" dirty="0"/>
              <a:t>Physical Anthropology: </a:t>
            </a:r>
            <a:r>
              <a:rPr lang="en-US" dirty="0"/>
              <a:t>Physical Anthropology mainly focuses on biological aspects of human being. Physical anthropology links to other fields: - Biology, Zoology, Geology, Physiology, Anatomy and Medicine.</a:t>
            </a:r>
          </a:p>
          <a:p>
            <a:pPr marL="0" indent="0">
              <a:buNone/>
            </a:pPr>
            <a:endParaRPr lang="en-US" dirty="0"/>
          </a:p>
          <a:p>
            <a:pPr marL="0" indent="0">
              <a:buNone/>
            </a:pPr>
            <a:r>
              <a:rPr lang="en-US" dirty="0"/>
              <a:t>Physical anthropology has several specialized areas. This are-</a:t>
            </a:r>
          </a:p>
          <a:p>
            <a:pPr marL="0" lvl="0" indent="0">
              <a:buNone/>
            </a:pPr>
            <a:r>
              <a:rPr lang="en-US" b="1" dirty="0"/>
              <a:t>Evolutionary Biology:</a:t>
            </a:r>
            <a:r>
              <a:rPr lang="en-US" dirty="0"/>
              <a:t> It discusses about human evolution. It can be divided into two types- </a:t>
            </a:r>
          </a:p>
          <a:p>
            <a:pPr lvl="0"/>
            <a:r>
              <a:rPr lang="en-US" i="1" dirty="0"/>
              <a:t>Paleontology-</a:t>
            </a:r>
            <a:r>
              <a:rPr lang="en-US" dirty="0"/>
              <a:t> The study of the buried fossils of human and related animals.</a:t>
            </a:r>
          </a:p>
          <a:p>
            <a:pPr lvl="0"/>
            <a:r>
              <a:rPr lang="en-US" i="1" dirty="0"/>
              <a:t>Primatology-</a:t>
            </a:r>
            <a:r>
              <a:rPr lang="en-US" dirty="0"/>
              <a:t> The study of the similarities and differences among the primates, namely, tree shrews, lemurs, and </a:t>
            </a:r>
            <a:r>
              <a:rPr lang="en-US" dirty="0" err="1"/>
              <a:t>lorises</a:t>
            </a:r>
            <a:r>
              <a:rPr lang="en-US" dirty="0"/>
              <a:t>, tarsiers- monkeys, apes and human.</a:t>
            </a:r>
          </a:p>
          <a:p>
            <a:pPr marL="0" indent="0">
              <a:buNone/>
            </a:pPr>
            <a:endParaRPr lang="en-US" dirty="0"/>
          </a:p>
        </p:txBody>
      </p:sp>
    </p:spTree>
    <p:extLst>
      <p:ext uri="{BB962C8B-B14F-4D97-AF65-F5344CB8AC3E}">
        <p14:creationId xmlns:p14="http://schemas.microsoft.com/office/powerpoint/2010/main" val="3268909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427511"/>
            <a:ext cx="10160000" cy="2642259"/>
          </a:xfrm>
        </p:spPr>
        <p:txBody>
          <a:bodyPr>
            <a:normAutofit fontScale="85000" lnSpcReduction="20000"/>
          </a:bodyPr>
          <a:lstStyle/>
          <a:p>
            <a:pPr marL="114300" indent="0">
              <a:buNone/>
            </a:pPr>
            <a:r>
              <a:rPr lang="en-US" sz="2800" b="1" dirty="0">
                <a:latin typeface="Times New Roman" panose="02020603050405020304" pitchFamily="18" charset="0"/>
                <a:cs typeface="Times New Roman" panose="02020603050405020304" pitchFamily="18" charset="0"/>
              </a:rPr>
              <a:t>1.2 Hill ranges of Northern Sylhet:</a:t>
            </a:r>
          </a:p>
          <a:p>
            <a:pPr marL="114300" indent="0">
              <a:buNone/>
            </a:pPr>
            <a:br>
              <a:rPr lang="en-US" sz="2800" b="1"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Some of the hill ranges of the Chittagong and the Hill Tract districts continue northward across the Indian State of Tripura and from the hill ranges of northeastern Sylhet region. These hill ranges attain a much lower elevation and slope more gently than their continuation in the Chittagong and the Hill Tract districts.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55CF2BA5-F686-4A43-8EC3-15796CA3DD89}"/>
              </a:ext>
            </a:extLst>
          </p:cNvPr>
          <p:cNvSpPr txBox="1">
            <a:spLocks/>
          </p:cNvSpPr>
          <p:nvPr/>
        </p:nvSpPr>
        <p:spPr>
          <a:xfrm>
            <a:off x="463702" y="3431969"/>
            <a:ext cx="10160000" cy="29128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US" b="1" dirty="0"/>
              <a:t>1.3 Hills along the Narrow strip of Sylhet and </a:t>
            </a:r>
            <a:r>
              <a:rPr lang="en-US" b="1" dirty="0" err="1"/>
              <a:t>Mymensing</a:t>
            </a:r>
            <a:r>
              <a:rPr lang="en-US" b="1" dirty="0"/>
              <a:t> Districts</a:t>
            </a:r>
          </a:p>
          <a:p>
            <a:pPr marL="114300" indent="0">
              <a:buFont typeface="Arial" panose="020B0604020202020204" pitchFamily="34" charset="0"/>
              <a:buNone/>
            </a:pPr>
            <a:br>
              <a:rPr lang="en-US" b="1" dirty="0"/>
            </a:br>
            <a:r>
              <a:rPr lang="en-US" dirty="0"/>
              <a:t>The narrow strip of disconnections low hill ranges extends from </a:t>
            </a:r>
            <a:r>
              <a:rPr lang="en-US" dirty="0" err="1"/>
              <a:t>Jaflong</a:t>
            </a:r>
            <a:r>
              <a:rPr lang="en-US" dirty="0"/>
              <a:t> in he east to </a:t>
            </a:r>
            <a:r>
              <a:rPr lang="en-US" dirty="0" err="1"/>
              <a:t>Bramaputra</a:t>
            </a:r>
            <a:r>
              <a:rPr lang="en-US" dirty="0"/>
              <a:t> river in the west. These hills do not form continuous range but constitute a chain of circular and elongated hillocks separated by Holocene alluvial valleys. Along the frontier of greater </a:t>
            </a:r>
            <a:r>
              <a:rPr lang="en-US" dirty="0" err="1"/>
              <a:t>Mymensing</a:t>
            </a:r>
            <a:r>
              <a:rPr lang="en-US" dirty="0"/>
              <a:t> these hills from series of circular and elongated hillocks. </a:t>
            </a:r>
          </a:p>
          <a:p>
            <a:pPr marL="114300" indent="0">
              <a:buFont typeface="Arial" panose="020B0604020202020204" pitchFamily="34" charset="0"/>
              <a:buNone/>
            </a:pPr>
            <a:endParaRPr lang="en-US" dirty="0"/>
          </a:p>
        </p:txBody>
      </p:sp>
    </p:spTree>
    <p:extLst>
      <p:ext uri="{BB962C8B-B14F-4D97-AF65-F5344CB8AC3E}">
        <p14:creationId xmlns:p14="http://schemas.microsoft.com/office/powerpoint/2010/main" val="313174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76200"/>
            <a:ext cx="10018713" cy="751114"/>
          </a:xfrm>
        </p:spPr>
        <p:txBody>
          <a:bodyPr>
            <a:normAutofit/>
          </a:bodyPr>
          <a:lstStyle/>
          <a:p>
            <a:pPr marL="0" indent="0" algn="l"/>
            <a:r>
              <a:rPr lang="en-US" sz="3200" b="1" dirty="0">
                <a:latin typeface="Times New Roman" pitchFamily="18" charset="0"/>
                <a:cs typeface="Times New Roman" pitchFamily="18" charset="0"/>
              </a:rPr>
              <a:t>2. The Pleistocene Terrace or The Pleistocene Uplands</a:t>
            </a:r>
          </a:p>
        </p:txBody>
      </p:sp>
      <p:sp>
        <p:nvSpPr>
          <p:cNvPr id="3" name="Content Placeholder 2"/>
          <p:cNvSpPr>
            <a:spLocks noGrp="1"/>
          </p:cNvSpPr>
          <p:nvPr>
            <p:ph idx="1"/>
          </p:nvPr>
        </p:nvSpPr>
        <p:spPr>
          <a:xfrm>
            <a:off x="999401" y="855024"/>
            <a:ext cx="10018713" cy="5341257"/>
          </a:xfrm>
        </p:spPr>
        <p:txBody>
          <a:bodyPr>
            <a:normAutofit fontScale="92500" lnSpcReduction="10000"/>
          </a:bodyPr>
          <a:lstStyle/>
          <a:p>
            <a:pPr marL="0" indent="0" algn="just">
              <a:buNone/>
            </a:pPr>
            <a:r>
              <a:rPr lang="en-US" b="1" dirty="0">
                <a:latin typeface="Times New Roman" pitchFamily="18" charset="0"/>
                <a:cs typeface="Times New Roman" pitchFamily="18" charset="0"/>
              </a:rPr>
              <a:t>2.1. The </a:t>
            </a:r>
            <a:r>
              <a:rPr lang="en-US" b="1" dirty="0" err="1">
                <a:latin typeface="Times New Roman" pitchFamily="18" charset="0"/>
                <a:cs typeface="Times New Roman" pitchFamily="18" charset="0"/>
              </a:rPr>
              <a:t>Barind</a:t>
            </a:r>
            <a:r>
              <a:rPr lang="en-US" b="1" dirty="0">
                <a:latin typeface="Times New Roman" pitchFamily="18" charset="0"/>
                <a:cs typeface="Times New Roman" pitchFamily="18" charset="0"/>
              </a:rPr>
              <a:t> Tract</a:t>
            </a:r>
          </a:p>
          <a:p>
            <a:pPr algn="just"/>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Barind</a:t>
            </a:r>
            <a:r>
              <a:rPr lang="en-US" dirty="0">
                <a:latin typeface="Times New Roman" pitchFamily="18" charset="0"/>
                <a:cs typeface="Times New Roman" pitchFamily="18" charset="0"/>
              </a:rPr>
              <a:t> Tract is located in the west of the Brahmaputra River.  It covers an area of 7680 sq. km in the </a:t>
            </a:r>
            <a:r>
              <a:rPr lang="en-US" dirty="0" err="1">
                <a:latin typeface="Times New Roman" pitchFamily="18" charset="0"/>
                <a:cs typeface="Times New Roman" pitchFamily="18" charset="0"/>
              </a:rPr>
              <a:t>Rajshahi</a:t>
            </a:r>
            <a:r>
              <a:rPr lang="en-US" dirty="0">
                <a:latin typeface="Times New Roman" pitchFamily="18" charset="0"/>
                <a:cs typeface="Times New Roman" pitchFamily="18" charset="0"/>
              </a:rPr>
              <a:t> division. </a:t>
            </a:r>
          </a:p>
          <a:p>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Barind</a:t>
            </a:r>
            <a:r>
              <a:rPr lang="en-US" dirty="0">
                <a:latin typeface="Times New Roman" pitchFamily="18" charset="0"/>
                <a:cs typeface="Times New Roman" pitchFamily="18" charset="0"/>
              </a:rPr>
              <a:t> Tract is the product of vertical movements of Pleistocene period and reaches as maximum height of 20 m above modern flood plains.</a:t>
            </a:r>
          </a:p>
          <a:p>
            <a:pPr marL="0" indent="0">
              <a:buNone/>
            </a:pPr>
            <a:r>
              <a:rPr lang="en-US" b="1" dirty="0">
                <a:latin typeface="Times New Roman" pitchFamily="18" charset="0"/>
                <a:cs typeface="Times New Roman" pitchFamily="18" charset="0"/>
              </a:rPr>
              <a:t>2.2 The </a:t>
            </a:r>
            <a:r>
              <a:rPr lang="en-US" b="1" dirty="0" err="1">
                <a:latin typeface="Times New Roman" pitchFamily="18" charset="0"/>
                <a:cs typeface="Times New Roman" pitchFamily="18" charset="0"/>
              </a:rPr>
              <a:t>Madhupur</a:t>
            </a:r>
            <a:r>
              <a:rPr lang="en-US" b="1" dirty="0">
                <a:latin typeface="Times New Roman" pitchFamily="18" charset="0"/>
                <a:cs typeface="Times New Roman" pitchFamily="18" charset="0"/>
              </a:rPr>
              <a:t> Tract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This area of about 4,058 sq. km. extends in Dhaka, </a:t>
            </a:r>
            <a:r>
              <a:rPr lang="en-US" dirty="0" err="1">
                <a:latin typeface="Times New Roman" pitchFamily="18" charset="0"/>
                <a:cs typeface="Times New Roman" pitchFamily="18" charset="0"/>
              </a:rPr>
              <a:t>Mymensingh</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Tangail</a:t>
            </a:r>
            <a:r>
              <a:rPr lang="en-US" dirty="0">
                <a:latin typeface="Times New Roman" pitchFamily="18" charset="0"/>
                <a:cs typeface="Times New Roman" pitchFamily="18" charset="0"/>
              </a:rPr>
              <a:t> districts.</a:t>
            </a:r>
          </a:p>
          <a:p>
            <a:r>
              <a:rPr lang="en-US" dirty="0">
                <a:latin typeface="Times New Roman" pitchFamily="18" charset="0"/>
                <a:cs typeface="Times New Roman" pitchFamily="18" charset="0"/>
              </a:rPr>
              <a:t> In the </a:t>
            </a:r>
            <a:r>
              <a:rPr lang="en-US" dirty="0" err="1">
                <a:latin typeface="Times New Roman" pitchFamily="18" charset="0"/>
                <a:cs typeface="Times New Roman" pitchFamily="18" charset="0"/>
              </a:rPr>
              <a:t>Madhupur</a:t>
            </a:r>
            <a:r>
              <a:rPr lang="en-US" dirty="0">
                <a:latin typeface="Times New Roman" pitchFamily="18" charset="0"/>
                <a:cs typeface="Times New Roman" pitchFamily="18" charset="0"/>
              </a:rPr>
              <a:t> Tract, reddish brown clay deposits are exposed on some north south trending elongated flat landmass abruptly elevated from the surrounding floodplains. </a:t>
            </a:r>
          </a:p>
          <a:p>
            <a:r>
              <a:rPr lang="en-US" dirty="0">
                <a:latin typeface="Times New Roman" pitchFamily="18" charset="0"/>
                <a:cs typeface="Times New Roman" pitchFamily="18" charset="0"/>
              </a:rPr>
              <a:t>In </a:t>
            </a:r>
            <a:r>
              <a:rPr lang="en-US" dirty="0" err="1">
                <a:latin typeface="Times New Roman" pitchFamily="18" charset="0"/>
                <a:cs typeface="Times New Roman" pitchFamily="18" charset="0"/>
              </a:rPr>
              <a:t>Madhupur</a:t>
            </a:r>
            <a:r>
              <a:rPr lang="en-US" dirty="0">
                <a:latin typeface="Times New Roman" pitchFamily="18" charset="0"/>
                <a:cs typeface="Times New Roman" pitchFamily="18" charset="0"/>
              </a:rPr>
              <a:t> Tract the landmass reaches a maximum height of 17 m from sea level.</a:t>
            </a:r>
          </a:p>
        </p:txBody>
      </p:sp>
    </p:spTree>
    <p:extLst>
      <p:ext uri="{BB962C8B-B14F-4D97-AF65-F5344CB8AC3E}">
        <p14:creationId xmlns:p14="http://schemas.microsoft.com/office/powerpoint/2010/main" val="466327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172029"/>
          </a:xfrm>
        </p:spPr>
        <p:txBody>
          <a:bodyPr>
            <a:normAutofit/>
          </a:bodyPr>
          <a:lstStyle/>
          <a:p>
            <a:pPr algn="l"/>
            <a:r>
              <a:rPr lang="en-US" sz="2800" b="1" dirty="0">
                <a:latin typeface="Times New Roman" pitchFamily="18" charset="0"/>
                <a:cs typeface="Times New Roman" pitchFamily="18" charset="0"/>
              </a:rPr>
              <a:t>2.3. </a:t>
            </a:r>
            <a:r>
              <a:rPr lang="en-US" sz="2800" b="1" dirty="0" err="1">
                <a:latin typeface="Times New Roman" pitchFamily="18" charset="0"/>
                <a:cs typeface="Times New Roman" pitchFamily="18" charset="0"/>
              </a:rPr>
              <a:t>Lalmai</a:t>
            </a:r>
            <a:r>
              <a:rPr lang="en-US" sz="2800" b="1" dirty="0">
                <a:latin typeface="Times New Roman" pitchFamily="18" charset="0"/>
                <a:cs typeface="Times New Roman" pitchFamily="18" charset="0"/>
              </a:rPr>
              <a:t> Hills</a:t>
            </a:r>
            <a:br>
              <a:rPr lang="en-US"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888565" y="1746993"/>
            <a:ext cx="10018713" cy="3933371"/>
          </a:xfrm>
        </p:spPr>
        <p:txBody>
          <a:bodyPr>
            <a:normAutofit/>
          </a:bodyPr>
          <a:lstStyle/>
          <a:p>
            <a:pPr algn="just"/>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Lalmai</a:t>
            </a:r>
            <a:r>
              <a:rPr lang="en-US" dirty="0">
                <a:latin typeface="Times New Roman" pitchFamily="18" charset="0"/>
                <a:cs typeface="Times New Roman" pitchFamily="18" charset="0"/>
              </a:rPr>
              <a:t> Hills are situated in the </a:t>
            </a:r>
            <a:r>
              <a:rPr lang="en-US" dirty="0" err="1">
                <a:latin typeface="Times New Roman" pitchFamily="18" charset="0"/>
                <a:cs typeface="Times New Roman" pitchFamily="18" charset="0"/>
              </a:rPr>
              <a:t>Comilla</a:t>
            </a:r>
            <a:r>
              <a:rPr lang="en-US" dirty="0">
                <a:latin typeface="Times New Roman" pitchFamily="18" charset="0"/>
                <a:cs typeface="Times New Roman" pitchFamily="18" charset="0"/>
              </a:rPr>
              <a:t> district and are composed of reddish brown clay.</a:t>
            </a:r>
          </a:p>
          <a:p>
            <a:pPr algn="just"/>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Lalmai</a:t>
            </a:r>
            <a:r>
              <a:rPr lang="en-US" dirty="0">
                <a:latin typeface="Times New Roman" pitchFamily="18" charset="0"/>
                <a:cs typeface="Times New Roman" pitchFamily="18" charset="0"/>
              </a:rPr>
              <a:t> Hills represent a north-south elongated low hill range of about 16 km long and about 2-3 km wide. It covers an area of about 33 sq. km.. The average height is about 12 m</a:t>
            </a:r>
          </a:p>
          <a:p>
            <a:r>
              <a:rPr lang="en-US" dirty="0">
                <a:latin typeface="Times New Roman" pitchFamily="18" charset="0"/>
                <a:cs typeface="Times New Roman" pitchFamily="18" charset="0"/>
              </a:rPr>
              <a:t> The reddish brown deposits exposed in the </a:t>
            </a:r>
            <a:r>
              <a:rPr lang="en-US" dirty="0" err="1">
                <a:latin typeface="Times New Roman" pitchFamily="18" charset="0"/>
                <a:cs typeface="Times New Roman" pitchFamily="18" charset="0"/>
              </a:rPr>
              <a:t>Lalmai</a:t>
            </a:r>
            <a:r>
              <a:rPr lang="en-US" dirty="0">
                <a:latin typeface="Times New Roman" pitchFamily="18" charset="0"/>
                <a:cs typeface="Times New Roman" pitchFamily="18" charset="0"/>
              </a:rPr>
              <a:t> Hills area is considered as the extension of the reddish brown deposits of the </a:t>
            </a:r>
            <a:r>
              <a:rPr lang="en-US" dirty="0" err="1">
                <a:latin typeface="Times New Roman" pitchFamily="18" charset="0"/>
                <a:cs typeface="Times New Roman" pitchFamily="18" charset="0"/>
              </a:rPr>
              <a:t>Madhupur</a:t>
            </a:r>
            <a:r>
              <a:rPr lang="en-US" dirty="0">
                <a:latin typeface="Times New Roman" pitchFamily="18" charset="0"/>
                <a:cs typeface="Times New Roman" pitchFamily="18" charset="0"/>
              </a:rPr>
              <a:t> area of Pleistocene age.</a:t>
            </a:r>
          </a:p>
          <a:p>
            <a:pPr marL="0" indent="0">
              <a:buNone/>
            </a:pPr>
            <a:endParaRPr lang="en-US" dirty="0"/>
          </a:p>
        </p:txBody>
      </p:sp>
    </p:spTree>
    <p:extLst>
      <p:ext uri="{BB962C8B-B14F-4D97-AF65-F5344CB8AC3E}">
        <p14:creationId xmlns:p14="http://schemas.microsoft.com/office/powerpoint/2010/main" val="1039973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765" y="27967"/>
            <a:ext cx="10018713" cy="896257"/>
          </a:xfrm>
        </p:spPr>
        <p:txBody>
          <a:bodyPr>
            <a:normAutofit/>
          </a:bodyPr>
          <a:lstStyle/>
          <a:p>
            <a:pPr marL="0" indent="0" algn="ctr"/>
            <a:r>
              <a:rPr lang="en-US" sz="3200" b="1" dirty="0">
                <a:latin typeface="Times New Roman" pitchFamily="18" charset="0"/>
                <a:cs typeface="Times New Roman" pitchFamily="18" charset="0"/>
              </a:rPr>
              <a:t>3. Flood plains</a:t>
            </a:r>
          </a:p>
        </p:txBody>
      </p:sp>
      <p:sp>
        <p:nvSpPr>
          <p:cNvPr id="3" name="Content Placeholder 2"/>
          <p:cNvSpPr>
            <a:spLocks noGrp="1"/>
          </p:cNvSpPr>
          <p:nvPr>
            <p:ph idx="1"/>
          </p:nvPr>
        </p:nvSpPr>
        <p:spPr>
          <a:xfrm>
            <a:off x="847001" y="1105470"/>
            <a:ext cx="10018713" cy="3793101"/>
          </a:xfrm>
        </p:spPr>
        <p:txBody>
          <a:bodyPr>
            <a:normAutofit/>
          </a:bodyPr>
          <a:lstStyle/>
          <a:p>
            <a:pPr algn="just"/>
            <a:r>
              <a:rPr lang="en-US" dirty="0">
                <a:latin typeface="Times New Roman" pitchFamily="18" charset="0"/>
                <a:cs typeface="Times New Roman" pitchFamily="18" charset="0"/>
              </a:rPr>
              <a:t> Flood plains are also known as alluvial plains through </a:t>
            </a:r>
            <a:r>
              <a:rPr lang="en-US" dirty="0" err="1">
                <a:latin typeface="Times New Roman" pitchFamily="18" charset="0"/>
                <a:cs typeface="Times New Roman" pitchFamily="18" charset="0"/>
              </a:rPr>
              <a:t>fluvio</a:t>
            </a:r>
            <a:r>
              <a:rPr lang="en-US" dirty="0">
                <a:latin typeface="Times New Roman" pitchFamily="18" charset="0"/>
                <a:cs typeface="Times New Roman" pitchFamily="18" charset="0"/>
              </a:rPr>
              <a:t>-deltaic processes. </a:t>
            </a:r>
          </a:p>
          <a:p>
            <a:pPr algn="just"/>
            <a:r>
              <a:rPr lang="en-US" dirty="0">
                <a:latin typeface="Times New Roman" pitchFamily="18" charset="0"/>
                <a:cs typeface="Times New Roman" pitchFamily="18" charset="0"/>
              </a:rPr>
              <a:t>flood plains are created due to the deposition (alluvium) of the GBM rivers covering 80% of the land in Bangladesh. It is a plain land which stretches from the Himalayas to the Bay of Bengal. The most significant features of the land is the large network of rivers, big and small </a:t>
            </a:r>
            <a:r>
              <a:rPr lang="en-US" dirty="0" err="1">
                <a:latin typeface="Times New Roman" pitchFamily="18" charset="0"/>
                <a:cs typeface="Times New Roman" pitchFamily="18" charset="0"/>
              </a:rPr>
              <a:t>khals</a:t>
            </a:r>
            <a:r>
              <a:rPr lang="en-US" dirty="0">
                <a:latin typeface="Times New Roman" pitchFamily="18" charset="0"/>
                <a:cs typeface="Times New Roman" pitchFamily="18" charset="0"/>
              </a:rPr>
              <a:t>, lakes(bills), swamps and marshes. Many rivers flow across the plain towards the south. The three main ones are the Padma( </a:t>
            </a:r>
            <a:r>
              <a:rPr lang="en-US" dirty="0" err="1">
                <a:latin typeface="Times New Roman" pitchFamily="18" charset="0"/>
                <a:cs typeface="Times New Roman" pitchFamily="18" charset="0"/>
              </a:rPr>
              <a:t>ganges</a:t>
            </a:r>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Jamuna</a:t>
            </a:r>
            <a:r>
              <a:rPr lang="en-US" dirty="0">
                <a:latin typeface="Times New Roman" pitchFamily="18" charset="0"/>
                <a:cs typeface="Times New Roman" pitchFamily="18" charset="0"/>
              </a:rPr>
              <a:t>(Brahmaputra) and the </a:t>
            </a:r>
            <a:r>
              <a:rPr lang="en-US" dirty="0" err="1">
                <a:latin typeface="Times New Roman" pitchFamily="18" charset="0"/>
                <a:cs typeface="Times New Roman" pitchFamily="18" charset="0"/>
              </a:rPr>
              <a:t>Meghna</a:t>
            </a:r>
            <a:r>
              <a:rPr lang="en-US" dirty="0">
                <a:latin typeface="Times New Roman" pitchFamily="18" charset="0"/>
                <a:cs typeface="Times New Roman" pitchFamily="18" charset="0"/>
              </a:rPr>
              <a:t>.</a:t>
            </a:r>
          </a:p>
        </p:txBody>
      </p:sp>
    </p:spTree>
    <p:extLst>
      <p:ext uri="{BB962C8B-B14F-4D97-AF65-F5344CB8AC3E}">
        <p14:creationId xmlns:p14="http://schemas.microsoft.com/office/powerpoint/2010/main" val="3789986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129" y="706582"/>
            <a:ext cx="9601196" cy="1357746"/>
          </a:xfrm>
        </p:spPr>
        <p:txBody>
          <a:bodyPr>
            <a:noAutofit/>
          </a:bodyPr>
          <a:lstStyle/>
          <a:p>
            <a:r>
              <a:rPr lang="en-US" sz="2800" dirty="0">
                <a:cs typeface="Times New Roman" pitchFamily="18" charset="0"/>
              </a:rPr>
              <a:t>there are as many as 10 types of flood plains in BD, of which the Ganges plains cover a major part. </a:t>
            </a:r>
            <a:br>
              <a:rPr lang="en-US" sz="2800" dirty="0">
                <a:cs typeface="Times New Roman" pitchFamily="18" charset="0"/>
              </a:rPr>
            </a:br>
            <a:br>
              <a:rPr lang="en-US" sz="2800" dirty="0"/>
            </a:br>
            <a:endParaRPr lang="en-US" sz="2800"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7673" y="1343204"/>
            <a:ext cx="7523018" cy="461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302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dirty="0"/>
              <a:t>Old Himalayan Piedmont Plain </a:t>
            </a:r>
          </a:p>
        </p:txBody>
      </p:sp>
      <p:sp>
        <p:nvSpPr>
          <p:cNvPr id="3" name="Content Placeholder 2"/>
          <p:cNvSpPr>
            <a:spLocks noGrp="1"/>
          </p:cNvSpPr>
          <p:nvPr>
            <p:ph idx="1"/>
          </p:nvPr>
        </p:nvSpPr>
        <p:spPr/>
        <p:txBody>
          <a:bodyPr>
            <a:normAutofit fontScale="92500" lnSpcReduction="10000"/>
          </a:bodyPr>
          <a:lstStyle/>
          <a:p>
            <a:r>
              <a:rPr lang="en-US" dirty="0"/>
              <a:t>Old Himalayan Piedmont Plain (4,008 </a:t>
            </a:r>
            <a:r>
              <a:rPr lang="en-US" dirty="0" err="1"/>
              <a:t>sq</a:t>
            </a:r>
            <a:r>
              <a:rPr lang="en-US" dirty="0"/>
              <a:t> km) this distinctive region is developed in an old </a:t>
            </a:r>
            <a:r>
              <a:rPr lang="en-US" dirty="0" err="1"/>
              <a:t>Tista</a:t>
            </a:r>
            <a:r>
              <a:rPr lang="en-US" dirty="0"/>
              <a:t> alluvial fan extending from the foot of the </a:t>
            </a:r>
            <a:r>
              <a:rPr lang="en-US" dirty="0" err="1"/>
              <a:t>himalayas</a:t>
            </a:r>
            <a:r>
              <a:rPr lang="en-US" dirty="0"/>
              <a:t>. It has a complex relief pattern. Deep, rapidly permeable sandy loams and sandy clay loams are predominant in this region. They are strongly acidic in topsoil and moderately acidic in subsoils; low in </a:t>
            </a:r>
            <a:r>
              <a:rPr lang="en-US" dirty="0" err="1"/>
              <a:t>weatherable</a:t>
            </a:r>
            <a:r>
              <a:rPr lang="en-US" dirty="0"/>
              <a:t> K minerals. Seven general soil types occur in the region, of which non-calcareous brown floodplain soils, black </a:t>
            </a:r>
            <a:r>
              <a:rPr lang="en-US" dirty="0" err="1"/>
              <a:t>terai</a:t>
            </a:r>
            <a:r>
              <a:rPr lang="en-US" dirty="0"/>
              <a:t> soils, and non-calcareous dark grey floodplain soils predominate. Organic matter contents are generally higher than in most floodplain soils of Bangladesh. The natural fertility of the soil is moderate but well sustained. Soil fertility problems include rapid leaching of N, K, S, Ca, Mg and B. Most of </a:t>
            </a:r>
            <a:r>
              <a:rPr lang="en-US" dirty="0" err="1"/>
              <a:t>panchagarh</a:t>
            </a:r>
            <a:r>
              <a:rPr lang="en-US" dirty="0"/>
              <a:t> and </a:t>
            </a:r>
            <a:r>
              <a:rPr lang="en-US" dirty="0" err="1"/>
              <a:t>thakurgaon</a:t>
            </a:r>
            <a:r>
              <a:rPr lang="en-US" dirty="0"/>
              <a:t> districts and the northwestern part of </a:t>
            </a:r>
            <a:r>
              <a:rPr lang="en-US" dirty="0" err="1"/>
              <a:t>dinajpur</a:t>
            </a:r>
            <a:r>
              <a:rPr lang="en-US" dirty="0"/>
              <a:t> district are included in this zone. </a:t>
            </a:r>
          </a:p>
        </p:txBody>
      </p:sp>
    </p:spTree>
    <p:extLst>
      <p:ext uri="{BB962C8B-B14F-4D97-AF65-F5344CB8AC3E}">
        <p14:creationId xmlns:p14="http://schemas.microsoft.com/office/powerpoint/2010/main" val="2148982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2720454" cy="1143000"/>
          </a:xfrm>
        </p:spPr>
        <p:txBody>
          <a:bodyPr/>
          <a:lstStyle/>
          <a:p>
            <a:r>
              <a:rPr lang="en-US" dirty="0">
                <a:solidFill>
                  <a:schemeClr val="tx1"/>
                </a:solidFill>
                <a:latin typeface="Times New Roman" panose="02020603050405020304" pitchFamily="18" charset="0"/>
                <a:cs typeface="Times New Roman" panose="02020603050405020304" pitchFamily="18" charset="0"/>
              </a:rPr>
              <a:t>Teesta Fan</a:t>
            </a:r>
          </a:p>
        </p:txBody>
      </p:sp>
      <p:sp>
        <p:nvSpPr>
          <p:cNvPr id="3" name="Content Placeholder 2"/>
          <p:cNvSpPr>
            <a:spLocks noGrp="1"/>
          </p:cNvSpPr>
          <p:nvPr>
            <p:ph idx="1"/>
          </p:nvPr>
        </p:nvSpPr>
        <p:spPr>
          <a:xfrm>
            <a:off x="197289" y="1133670"/>
            <a:ext cx="11500187" cy="3111759"/>
          </a:xfrm>
        </p:spPr>
        <p:txBody>
          <a:bodyPr>
            <a:normAutofit/>
          </a:bodyPr>
          <a:lstStyle/>
          <a:p>
            <a:r>
              <a:rPr lang="en-US" dirty="0">
                <a:latin typeface="Times New Roman" panose="02020603050405020304" pitchFamily="18" charset="0"/>
                <a:cs typeface="Times New Roman" panose="02020603050405020304" pitchFamily="18" charset="0"/>
              </a:rPr>
              <a:t>The Teesta fan is at the northwestern part of Bangladesh. It is the extension of the Himalayan piedmont plain that slope southward  from a height of 96 m to 33m with a gradient of about 55cm/km. The region is covered by the piedmont sand and gravel, which were deposited as alluvial fan of the Teesta, </a:t>
            </a:r>
            <a:r>
              <a:rPr lang="en-US" dirty="0" err="1">
                <a:latin typeface="Times New Roman" panose="02020603050405020304" pitchFamily="18" charset="0"/>
                <a:cs typeface="Times New Roman" panose="02020603050405020304" pitchFamily="18" charset="0"/>
              </a:rPr>
              <a:t>Mahananda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Karatoya</a:t>
            </a:r>
            <a:r>
              <a:rPr lang="en-US" dirty="0">
                <a:latin typeface="Times New Roman" panose="02020603050405020304" pitchFamily="18" charset="0"/>
                <a:cs typeface="Times New Roman" panose="02020603050405020304" pitchFamily="18" charset="0"/>
              </a:rPr>
              <a:t> rivers and their distributaries issuing from the </a:t>
            </a:r>
            <a:r>
              <a:rPr lang="en-US" dirty="0" err="1">
                <a:latin typeface="Times New Roman" panose="02020603050405020304" pitchFamily="18" charset="0"/>
                <a:cs typeface="Times New Roman" panose="02020603050405020304" pitchFamily="18" charset="0"/>
              </a:rPr>
              <a:t>Terai</a:t>
            </a:r>
            <a:r>
              <a:rPr lang="en-US" dirty="0">
                <a:latin typeface="Times New Roman" panose="02020603050405020304" pitchFamily="18" charset="0"/>
                <a:cs typeface="Times New Roman" panose="02020603050405020304" pitchFamily="18" charset="0"/>
              </a:rPr>
              <a:t> area of the foothills of Himalayas. There was a major shift in the courses of these rivers in 1887.</a:t>
            </a:r>
          </a:p>
        </p:txBody>
      </p:sp>
      <p:sp>
        <p:nvSpPr>
          <p:cNvPr id="6" name="Content Placeholder 2">
            <a:extLst>
              <a:ext uri="{FF2B5EF4-FFF2-40B4-BE49-F238E27FC236}">
                <a16:creationId xmlns:a16="http://schemas.microsoft.com/office/drawing/2014/main" id="{F7F0749F-A45C-471F-898B-BEBA05388AFC}"/>
              </a:ext>
            </a:extLst>
          </p:cNvPr>
          <p:cNvSpPr txBox="1">
            <a:spLocks/>
          </p:cNvSpPr>
          <p:nvPr/>
        </p:nvSpPr>
        <p:spPr>
          <a:xfrm>
            <a:off x="197288" y="4083954"/>
            <a:ext cx="11500187" cy="2774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present Delta is a combination of three deltas, namely the </a:t>
            </a:r>
            <a:br>
              <a:rPr lang="en-US"/>
            </a:br>
            <a:endParaRPr lang="en-US"/>
          </a:p>
          <a:p>
            <a:pPr marL="114300" indent="0">
              <a:buFont typeface="Arial" panose="020B0604020202020204" pitchFamily="34" charset="0"/>
              <a:buNone/>
            </a:pPr>
            <a:r>
              <a:rPr lang="en-US"/>
              <a:t>1. Ganges delta</a:t>
            </a:r>
            <a:br>
              <a:rPr lang="en-US"/>
            </a:br>
            <a:r>
              <a:rPr lang="en-US"/>
              <a:t>2. The old Brahmaputra-Meghna delta</a:t>
            </a:r>
            <a:br>
              <a:rPr lang="en-US"/>
            </a:br>
            <a:r>
              <a:rPr lang="en-US"/>
              <a:t>3. The Ganges-Jamuna ( the present Brahmaputra)-Meghna delta</a:t>
            </a:r>
            <a:endParaRPr lang="en-US" dirty="0"/>
          </a:p>
        </p:txBody>
      </p:sp>
    </p:spTree>
    <p:extLst>
      <p:ext uri="{BB962C8B-B14F-4D97-AF65-F5344CB8AC3E}">
        <p14:creationId xmlns:p14="http://schemas.microsoft.com/office/powerpoint/2010/main" val="2404360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069" y="670830"/>
            <a:ext cx="11136573" cy="800219"/>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Sylhet depression </a:t>
            </a:r>
          </a:p>
          <a:p>
            <a:pPr algn="ct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91069" y="1720994"/>
            <a:ext cx="11327642" cy="1785104"/>
          </a:xfrm>
          <a:prstGeom prst="rect">
            <a:avLst/>
          </a:prstGeom>
        </p:spPr>
        <p:txBody>
          <a:bodyPr wrap="square">
            <a:spAutoFit/>
          </a:bodyPr>
          <a:lstStyle/>
          <a:p>
            <a:pPr algn="ctr"/>
            <a:r>
              <a:rPr lang="en-US" sz="2200" dirty="0">
                <a:latin typeface="Times New Roman" panose="02020603050405020304" pitchFamily="18" charset="0"/>
                <a:cs typeface="Times New Roman" panose="02020603050405020304" pitchFamily="18" charset="0"/>
              </a:rPr>
              <a:t>Sylhet depression or Basin (4,573 </a:t>
            </a:r>
            <a:r>
              <a:rPr lang="en-US" sz="2200" dirty="0" err="1">
                <a:latin typeface="Times New Roman" panose="02020603050405020304" pitchFamily="18" charset="0"/>
                <a:cs typeface="Times New Roman" panose="02020603050405020304" pitchFamily="18" charset="0"/>
              </a:rPr>
              <a:t>sq</a:t>
            </a:r>
            <a:r>
              <a:rPr lang="en-US" sz="2200" dirty="0">
                <a:latin typeface="Times New Roman" panose="02020603050405020304" pitchFamily="18" charset="0"/>
                <a:cs typeface="Times New Roman" panose="02020603050405020304" pitchFamily="18" charset="0"/>
              </a:rPr>
              <a:t> km) the region occupies the lower, western side of the </a:t>
            </a:r>
            <a:r>
              <a:rPr lang="en-US" sz="2200" dirty="0" err="1">
                <a:latin typeface="Times New Roman" panose="02020603050405020304" pitchFamily="18" charset="0"/>
                <a:cs typeface="Times New Roman" panose="02020603050405020304" pitchFamily="18" charset="0"/>
              </a:rPr>
              <a:t>Surma-Kushiyara</a:t>
            </a:r>
            <a:r>
              <a:rPr lang="en-US" sz="2200" dirty="0">
                <a:latin typeface="Times New Roman" panose="02020603050405020304" pitchFamily="18" charset="0"/>
                <a:cs typeface="Times New Roman" panose="02020603050405020304" pitchFamily="18" charset="0"/>
              </a:rPr>
              <a:t> floodplain. Relief is locally irregular near rivers. Soils of the area are grey silty clay loams and clay loam on the higher parts that dry out seasonally and grey clays in the wet basins. The soils have a moderate content of organic matter and soil reaction is mainly acidic. Fertility level is medium to high. </a:t>
            </a:r>
          </a:p>
        </p:txBody>
      </p:sp>
    </p:spTree>
    <p:extLst>
      <p:ext uri="{BB962C8B-B14F-4D97-AF65-F5344CB8AC3E}">
        <p14:creationId xmlns:p14="http://schemas.microsoft.com/office/powerpoint/2010/main" val="4107939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Sessons</a:t>
            </a:r>
            <a:r>
              <a:rPr lang="en-US" b="1" dirty="0"/>
              <a:t> and Climate</a:t>
            </a:r>
            <a:endParaRPr lang="en-US" dirty="0"/>
          </a:p>
        </p:txBody>
      </p:sp>
      <p:sp>
        <p:nvSpPr>
          <p:cNvPr id="3" name="Content Placeholder 2"/>
          <p:cNvSpPr>
            <a:spLocks noGrp="1"/>
          </p:cNvSpPr>
          <p:nvPr>
            <p:ph idx="1"/>
          </p:nvPr>
        </p:nvSpPr>
        <p:spPr/>
        <p:txBody>
          <a:bodyPr>
            <a:normAutofit fontScale="92500" lnSpcReduction="20000"/>
          </a:bodyPr>
          <a:lstStyle/>
          <a:p>
            <a:pPr algn="just">
              <a:defRPr/>
            </a:pPr>
            <a:r>
              <a:rPr lang="en-US" dirty="0">
                <a:latin typeface="Arial" panose="020B0604020202020204" pitchFamily="34" charset="0"/>
                <a:cs typeface="Arial" panose="020B0604020202020204" pitchFamily="34" charset="0"/>
              </a:rPr>
              <a:t>Bangladesh has a subtropical monsoon climate characterized by wide seasonal variations in rainfall, moderately warm temperatures, and high humidity. The monsoonal wind causes heavy rainfall.</a:t>
            </a:r>
          </a:p>
          <a:p>
            <a:pPr algn="just">
              <a:defRPr/>
            </a:pPr>
            <a:r>
              <a:rPr lang="en-US" dirty="0">
                <a:latin typeface="Arial" panose="020B0604020202020204" pitchFamily="34" charset="0"/>
                <a:cs typeface="Arial" panose="020B0604020202020204" pitchFamily="34" charset="0"/>
              </a:rPr>
              <a:t>Traditionally Bangladeshis subdivide the year into six seasons: </a:t>
            </a:r>
            <a:r>
              <a:rPr lang="en-US" dirty="0" err="1">
                <a:latin typeface="Arial" panose="020B0604020202020204" pitchFamily="34" charset="0"/>
                <a:cs typeface="Arial" panose="020B0604020202020204" pitchFamily="34" charset="0"/>
              </a:rPr>
              <a:t>Grismo</a:t>
            </a:r>
            <a:r>
              <a:rPr lang="en-US" dirty="0">
                <a:latin typeface="Arial" panose="020B0604020202020204" pitchFamily="34" charset="0"/>
                <a:cs typeface="Arial" panose="020B0604020202020204" pitchFamily="34" charset="0"/>
              </a:rPr>
              <a:t> (summer), </a:t>
            </a:r>
            <a:r>
              <a:rPr lang="en-US" dirty="0" err="1">
                <a:latin typeface="Arial" panose="020B0604020202020204" pitchFamily="34" charset="0"/>
                <a:cs typeface="Arial" panose="020B0604020202020204" pitchFamily="34" charset="0"/>
              </a:rPr>
              <a:t>Barsha</a:t>
            </a:r>
            <a:r>
              <a:rPr lang="en-US" dirty="0">
                <a:latin typeface="Arial" panose="020B0604020202020204" pitchFamily="34" charset="0"/>
                <a:cs typeface="Arial" panose="020B0604020202020204" pitchFamily="34" charset="0"/>
              </a:rPr>
              <a:t> (rainy), </a:t>
            </a:r>
            <a:r>
              <a:rPr lang="en-US" dirty="0" err="1">
                <a:latin typeface="Arial" panose="020B0604020202020204" pitchFamily="34" charset="0"/>
                <a:cs typeface="Arial" panose="020B0604020202020204" pitchFamily="34" charset="0"/>
              </a:rPr>
              <a:t>Sharat</a:t>
            </a:r>
            <a:r>
              <a:rPr lang="en-US" dirty="0">
                <a:latin typeface="Arial" panose="020B0604020202020204" pitchFamily="34" charset="0"/>
                <a:cs typeface="Arial" panose="020B0604020202020204" pitchFamily="34" charset="0"/>
              </a:rPr>
              <a:t> (autumn), </a:t>
            </a:r>
            <a:r>
              <a:rPr lang="en-US" dirty="0" err="1">
                <a:latin typeface="Arial" panose="020B0604020202020204" pitchFamily="34" charset="0"/>
                <a:cs typeface="Arial" panose="020B0604020202020204" pitchFamily="34" charset="0"/>
              </a:rPr>
              <a:t>Hemanto</a:t>
            </a:r>
            <a:r>
              <a:rPr lang="en-US" dirty="0">
                <a:latin typeface="Arial" panose="020B0604020202020204" pitchFamily="34" charset="0"/>
                <a:cs typeface="Arial" panose="020B0604020202020204" pitchFamily="34" charset="0"/>
              </a:rPr>
              <a:t> (cool), Sheet (winter), and </a:t>
            </a:r>
            <a:r>
              <a:rPr lang="en-US" dirty="0" err="1">
                <a:latin typeface="Arial" panose="020B0604020202020204" pitchFamily="34" charset="0"/>
                <a:cs typeface="Arial" panose="020B0604020202020204" pitchFamily="34" charset="0"/>
              </a:rPr>
              <a:t>Bashonto</a:t>
            </a:r>
            <a:r>
              <a:rPr lang="en-US" dirty="0">
                <a:latin typeface="Arial" panose="020B0604020202020204" pitchFamily="34" charset="0"/>
                <a:cs typeface="Arial" panose="020B0604020202020204" pitchFamily="34" charset="0"/>
              </a:rPr>
              <a:t> (spring). However, four seasons are distinguishable: The winter ( December - February), Summer (March-May), Monsoon ( June-September) and Autumn ( October-November). </a:t>
            </a:r>
          </a:p>
          <a:p>
            <a:pPr algn="just">
              <a:defRPr/>
            </a:pPr>
            <a:r>
              <a:rPr lang="en-US" dirty="0">
                <a:latin typeface="Arial" panose="020B0604020202020204" pitchFamily="34" charset="0"/>
                <a:cs typeface="Arial" panose="020B0604020202020204" pitchFamily="34" charset="0"/>
              </a:rPr>
              <a:t>During Summer and Monsoon tropical Cyclones, Tornadoes, Flood and drought are very common. Average temperature is minimum 7.22 degree C, maximum 37.80 degree C.　In Dhaka the average temperature in January is about 19° C (about 66° F), and in May about 29° C (about 84° F).</a:t>
            </a:r>
          </a:p>
          <a:p>
            <a:endParaRPr lang="en-US" dirty="0"/>
          </a:p>
        </p:txBody>
      </p:sp>
    </p:spTree>
    <p:extLst>
      <p:ext uri="{BB962C8B-B14F-4D97-AF65-F5344CB8AC3E}">
        <p14:creationId xmlns:p14="http://schemas.microsoft.com/office/powerpoint/2010/main" val="3052291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River</a:t>
            </a:r>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Bangladesh is a land of rivers.</a:t>
            </a:r>
          </a:p>
          <a:p>
            <a:pPr algn="just"/>
            <a:r>
              <a:rPr lang="en-US" dirty="0">
                <a:latin typeface="Times New Roman" pitchFamily="18" charset="0"/>
                <a:cs typeface="Times New Roman" pitchFamily="18" charset="0"/>
              </a:rPr>
              <a:t>There are more than 700 rivers and their tributaries crisscross the country constituting a water way of total length around 24,140 km.</a:t>
            </a:r>
          </a:p>
          <a:p>
            <a:pPr algn="just"/>
            <a:r>
              <a:rPr lang="en-US" dirty="0">
                <a:latin typeface="Times New Roman" pitchFamily="18" charset="0"/>
                <a:cs typeface="Times New Roman" pitchFamily="18" charset="0"/>
              </a:rPr>
              <a:t>Most of the country’s land formed through silt brought by the rivers.</a:t>
            </a:r>
          </a:p>
          <a:p>
            <a:pPr marL="68580" indent="0">
              <a:buNone/>
            </a:pPr>
            <a:endParaRPr lang="en-US" dirty="0"/>
          </a:p>
        </p:txBody>
      </p:sp>
    </p:spTree>
    <p:extLst>
      <p:ext uri="{BB962C8B-B14F-4D97-AF65-F5344CB8AC3E}">
        <p14:creationId xmlns:p14="http://schemas.microsoft.com/office/powerpoint/2010/main" val="488341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Types of Anthropology</a:t>
            </a:r>
            <a:endParaRPr lang="en-US" sz="4000" dirty="0"/>
          </a:p>
        </p:txBody>
      </p:sp>
      <p:sp>
        <p:nvSpPr>
          <p:cNvPr id="3" name="Content Placeholder 2"/>
          <p:cNvSpPr>
            <a:spLocks noGrp="1"/>
          </p:cNvSpPr>
          <p:nvPr>
            <p:ph idx="1"/>
          </p:nvPr>
        </p:nvSpPr>
        <p:spPr/>
        <p:txBody>
          <a:bodyPr>
            <a:normAutofit lnSpcReduction="10000"/>
          </a:bodyPr>
          <a:lstStyle/>
          <a:p>
            <a:pPr lvl="0"/>
            <a:r>
              <a:rPr lang="en-US" b="1" dirty="0"/>
              <a:t>Human Biology:</a:t>
            </a:r>
            <a:r>
              <a:rPr lang="en-US" dirty="0"/>
              <a:t> It is the study of human variation. It has several branches-such as: human genetics, skeletal biology &amp; human adaptability. </a:t>
            </a:r>
          </a:p>
          <a:p>
            <a:pPr marL="0" indent="0">
              <a:buNone/>
            </a:pPr>
            <a:endParaRPr lang="en-US" dirty="0"/>
          </a:p>
          <a:p>
            <a:pPr lvl="0"/>
            <a:r>
              <a:rPr lang="en-US" b="1" dirty="0"/>
              <a:t>Human Morphology:</a:t>
            </a:r>
            <a:r>
              <a:rPr lang="en-US" dirty="0"/>
              <a:t> The scientific study of the form and structure of human body without consideration of function.</a:t>
            </a:r>
          </a:p>
          <a:p>
            <a:pPr marL="0" indent="0">
              <a:buNone/>
            </a:pPr>
            <a:endParaRPr lang="en-US" dirty="0"/>
          </a:p>
          <a:p>
            <a:pPr lvl="0"/>
            <a:r>
              <a:rPr lang="en-US" b="1" dirty="0"/>
              <a:t>Anthropometry:</a:t>
            </a:r>
            <a:r>
              <a:rPr lang="en-US" dirty="0"/>
              <a:t> Anthropometry is a comparative study of the human body. These techniques are used to measure the absolute and relative variability in size and shape of human body. </a:t>
            </a:r>
          </a:p>
          <a:p>
            <a:endParaRPr lang="en-US" dirty="0"/>
          </a:p>
        </p:txBody>
      </p:sp>
    </p:spTree>
    <p:extLst>
      <p:ext uri="{BB962C8B-B14F-4D97-AF65-F5344CB8AC3E}">
        <p14:creationId xmlns:p14="http://schemas.microsoft.com/office/powerpoint/2010/main" val="253010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6914" y="0"/>
            <a:ext cx="1508760" cy="703996"/>
          </a:xfrm>
        </p:spPr>
        <p:txBody>
          <a:bodyPr>
            <a:normAutofit/>
          </a:bodyPr>
          <a:lstStyle/>
          <a:p>
            <a:r>
              <a:rPr lang="en-US" dirty="0"/>
              <a:t>River</a:t>
            </a:r>
          </a:p>
        </p:txBody>
      </p:sp>
      <p:sp>
        <p:nvSpPr>
          <p:cNvPr id="3" name="Content Placeholder 2"/>
          <p:cNvSpPr>
            <a:spLocks noGrp="1"/>
          </p:cNvSpPr>
          <p:nvPr>
            <p:ph idx="1"/>
          </p:nvPr>
        </p:nvSpPr>
        <p:spPr>
          <a:xfrm>
            <a:off x="396552" y="886874"/>
            <a:ext cx="6610738" cy="5084717"/>
          </a:xfrm>
        </p:spPr>
        <p:txBody>
          <a:bodyPr>
            <a:normAutofit/>
          </a:bodyPr>
          <a:lstStyle/>
          <a:p>
            <a:pPr algn="just"/>
            <a:r>
              <a:rPr lang="en-US" dirty="0">
                <a:latin typeface="Times New Roman" pitchFamily="18" charset="0"/>
                <a:cs typeface="Times New Roman" pitchFamily="18" charset="0"/>
              </a:rPr>
              <a:t>The principal rivers of Bangladesh are the Padma, the </a:t>
            </a:r>
            <a:r>
              <a:rPr lang="en-US" dirty="0" err="1">
                <a:latin typeface="Times New Roman" pitchFamily="18" charset="0"/>
                <a:cs typeface="Times New Roman" pitchFamily="18" charset="0"/>
              </a:rPr>
              <a:t>Meghna</a:t>
            </a:r>
            <a:r>
              <a:rPr lang="en-US" dirty="0">
                <a:latin typeface="Times New Roman" pitchFamily="18" charset="0"/>
                <a:cs typeface="Times New Roman" pitchFamily="18" charset="0"/>
              </a:rPr>
              <a:t>, the </a:t>
            </a:r>
            <a:r>
              <a:rPr lang="en-US" dirty="0" err="1">
                <a:latin typeface="Times New Roman" pitchFamily="18" charset="0"/>
                <a:cs typeface="Times New Roman" pitchFamily="18" charset="0"/>
              </a:rPr>
              <a:t>Jamuna</a:t>
            </a:r>
            <a:r>
              <a:rPr lang="en-US" dirty="0">
                <a:latin typeface="Times New Roman" pitchFamily="18" charset="0"/>
                <a:cs typeface="Times New Roman" pitchFamily="18" charset="0"/>
              </a:rPr>
              <a:t>. The </a:t>
            </a:r>
            <a:r>
              <a:rPr lang="en-US" dirty="0" err="1">
                <a:latin typeface="Times New Roman" pitchFamily="18" charset="0"/>
                <a:cs typeface="Times New Roman" pitchFamily="18" charset="0"/>
              </a:rPr>
              <a:t>Karnafulli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etc</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Most of these rivers rise from the Himalayas and fall into the Bay of Bengal.</a:t>
            </a:r>
          </a:p>
          <a:p>
            <a:pPr marL="68580" indent="0">
              <a:buNone/>
            </a:pPr>
            <a:r>
              <a:rPr lang="en-US" b="1" dirty="0"/>
              <a:t>River system</a:t>
            </a:r>
          </a:p>
          <a:p>
            <a:pPr marL="525780" indent="-457200">
              <a:buAutoNum type="arabicPeriod"/>
            </a:pPr>
            <a:r>
              <a:rPr lang="en-US" b="1" dirty="0">
                <a:latin typeface="Times New Roman" pitchFamily="18" charset="0"/>
                <a:cs typeface="Times New Roman" pitchFamily="18" charset="0"/>
              </a:rPr>
              <a:t>Brahmaputra –</a:t>
            </a:r>
            <a:r>
              <a:rPr lang="en-US" b="1" dirty="0" err="1">
                <a:latin typeface="Times New Roman" pitchFamily="18" charset="0"/>
                <a:cs typeface="Times New Roman" pitchFamily="18" charset="0"/>
              </a:rPr>
              <a:t>Jamuna</a:t>
            </a:r>
            <a:r>
              <a:rPr lang="en-US" b="1" dirty="0">
                <a:latin typeface="Times New Roman" pitchFamily="18" charset="0"/>
                <a:cs typeface="Times New Roman" pitchFamily="18" charset="0"/>
              </a:rPr>
              <a:t> System</a:t>
            </a:r>
          </a:p>
          <a:p>
            <a:pPr marL="525780" indent="-457200">
              <a:buFont typeface="Wingdings 2" pitchFamily="18" charset="2"/>
              <a:buAutoNum type="arabicPeriod"/>
            </a:pPr>
            <a:r>
              <a:rPr lang="en-US" b="1" dirty="0">
                <a:latin typeface="Times New Roman" pitchFamily="18" charset="0"/>
                <a:cs typeface="Times New Roman" pitchFamily="18" charset="0"/>
              </a:rPr>
              <a:t>The </a:t>
            </a:r>
            <a:r>
              <a:rPr lang="en-US" b="1" dirty="0" err="1">
                <a:latin typeface="Times New Roman" pitchFamily="18" charset="0"/>
                <a:cs typeface="Times New Roman" pitchFamily="18" charset="0"/>
              </a:rPr>
              <a:t>Genges</a:t>
            </a:r>
            <a:r>
              <a:rPr lang="en-US" b="1" dirty="0">
                <a:latin typeface="Times New Roman" pitchFamily="18" charset="0"/>
                <a:cs typeface="Times New Roman" pitchFamily="18" charset="0"/>
              </a:rPr>
              <a:t>-Padma system</a:t>
            </a:r>
          </a:p>
          <a:p>
            <a:pPr marL="525780" indent="-457200">
              <a:buFont typeface="Wingdings 2" pitchFamily="18" charset="2"/>
              <a:buAutoNum type="arabicPeriod"/>
            </a:pPr>
            <a:r>
              <a:rPr lang="en-US" b="1" dirty="0" err="1">
                <a:latin typeface="Times New Roman" pitchFamily="18" charset="0"/>
                <a:cs typeface="Times New Roman" pitchFamily="18" charset="0"/>
              </a:rPr>
              <a:t>Surma-Meghna</a:t>
            </a:r>
            <a:r>
              <a:rPr lang="en-US" b="1" dirty="0">
                <a:latin typeface="Times New Roman" pitchFamily="18" charset="0"/>
                <a:cs typeface="Times New Roman" pitchFamily="18" charset="0"/>
              </a:rPr>
              <a:t> system</a:t>
            </a:r>
          </a:p>
          <a:p>
            <a:pPr marL="68580" indent="0">
              <a:buNone/>
            </a:pPr>
            <a:r>
              <a:rPr lang="en-US" b="1" dirty="0">
                <a:latin typeface="Times New Roman" pitchFamily="18" charset="0"/>
                <a:cs typeface="Times New Roman" pitchFamily="18" charset="0"/>
              </a:rPr>
              <a:t> </a:t>
            </a:r>
          </a:p>
          <a:p>
            <a:pPr marL="68580" indent="0">
              <a:buNone/>
            </a:pPr>
            <a:endParaRPr lang="en-US" b="1" dirty="0"/>
          </a:p>
        </p:txBody>
      </p:sp>
      <p:sp>
        <p:nvSpPr>
          <p:cNvPr id="5" name="Content Placeholder 2">
            <a:extLst>
              <a:ext uri="{FF2B5EF4-FFF2-40B4-BE49-F238E27FC236}">
                <a16:creationId xmlns:a16="http://schemas.microsoft.com/office/drawing/2014/main" id="{5DC7282B-EC9A-4A61-B97A-13E47DC9B712}"/>
              </a:ext>
            </a:extLst>
          </p:cNvPr>
          <p:cNvSpPr txBox="1">
            <a:spLocks/>
          </p:cNvSpPr>
          <p:nvPr/>
        </p:nvSpPr>
        <p:spPr>
          <a:xfrm>
            <a:off x="7425612" y="780596"/>
            <a:ext cx="467619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buFont typeface="Arial" panose="020B0604020202020204" pitchFamily="34" charset="0"/>
              <a:buNone/>
            </a:pPr>
            <a:r>
              <a:rPr lang="en-US" b="1">
                <a:latin typeface="Times New Roman" pitchFamily="18" charset="0"/>
                <a:cs typeface="Times New Roman" pitchFamily="18" charset="0"/>
              </a:rPr>
              <a:t>Importance of rivers</a:t>
            </a:r>
          </a:p>
          <a:p>
            <a:pPr>
              <a:buFont typeface="Wingdings" pitchFamily="2" charset="2"/>
              <a:buChar char="Ø"/>
            </a:pPr>
            <a:r>
              <a:rPr lang="en-US">
                <a:latin typeface="Times New Roman" pitchFamily="18" charset="0"/>
                <a:cs typeface="Times New Roman" pitchFamily="18" charset="0"/>
              </a:rPr>
              <a:t>Agriculture</a:t>
            </a:r>
          </a:p>
          <a:p>
            <a:pPr>
              <a:buFont typeface="Wingdings" pitchFamily="2" charset="2"/>
              <a:buChar char="Ø"/>
            </a:pPr>
            <a:r>
              <a:rPr lang="en-US">
                <a:latin typeface="Times New Roman" pitchFamily="18" charset="0"/>
                <a:cs typeface="Times New Roman" pitchFamily="18" charset="0"/>
              </a:rPr>
              <a:t>Livelihood</a:t>
            </a:r>
          </a:p>
          <a:p>
            <a:pPr>
              <a:buFont typeface="Wingdings" pitchFamily="2" charset="2"/>
              <a:buChar char="Ø"/>
            </a:pPr>
            <a:r>
              <a:rPr lang="en-US">
                <a:latin typeface="Times New Roman" pitchFamily="18" charset="0"/>
                <a:cs typeface="Times New Roman" pitchFamily="18" charset="0"/>
              </a:rPr>
              <a:t>Transport</a:t>
            </a:r>
          </a:p>
          <a:p>
            <a:pPr>
              <a:buFont typeface="Wingdings" pitchFamily="2" charset="2"/>
              <a:buChar char="Ø"/>
            </a:pPr>
            <a:r>
              <a:rPr lang="en-US">
                <a:latin typeface="Times New Roman" pitchFamily="18" charset="0"/>
                <a:cs typeface="Times New Roman" pitchFamily="18" charset="0"/>
              </a:rPr>
              <a:t>Trade &amp; Commerce</a:t>
            </a:r>
          </a:p>
          <a:p>
            <a:pPr>
              <a:buFont typeface="Wingdings" pitchFamily="2" charset="2"/>
              <a:buChar char="Ø"/>
            </a:pPr>
            <a:r>
              <a:rPr lang="en-US">
                <a:latin typeface="Times New Roman" pitchFamily="18" charset="0"/>
                <a:cs typeface="Times New Roman" pitchFamily="18" charset="0"/>
              </a:rPr>
              <a:t>Electricity</a:t>
            </a:r>
          </a:p>
          <a:p>
            <a:pPr>
              <a:buFont typeface="Wingdings" pitchFamily="2" charset="2"/>
              <a:buChar char="Ø"/>
            </a:pPr>
            <a:r>
              <a:rPr lang="en-US">
                <a:latin typeface="Times New Roman" pitchFamily="18" charset="0"/>
                <a:cs typeface="Times New Roman" pitchFamily="18" charset="0"/>
              </a:rPr>
              <a:t>Tourism</a:t>
            </a:r>
          </a:p>
          <a:p>
            <a:pPr>
              <a:buFont typeface="Wingdings" pitchFamily="2" charset="2"/>
              <a:buChar char="Ø"/>
            </a:pPr>
            <a:r>
              <a:rPr lang="en-US">
                <a:latin typeface="Times New Roman" pitchFamily="18" charset="0"/>
                <a:cs typeface="Times New Roman" pitchFamily="18" charset="0"/>
              </a:rPr>
              <a:t>Art and Literature</a:t>
            </a:r>
          </a:p>
          <a:p>
            <a:endParaRPr lang="en-US" dirty="0"/>
          </a:p>
        </p:txBody>
      </p:sp>
    </p:spTree>
    <p:extLst>
      <p:ext uri="{BB962C8B-B14F-4D97-AF65-F5344CB8AC3E}">
        <p14:creationId xmlns:p14="http://schemas.microsoft.com/office/powerpoint/2010/main" val="486461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River</a:t>
            </a:r>
          </a:p>
        </p:txBody>
      </p:sp>
      <p:sp>
        <p:nvSpPr>
          <p:cNvPr id="3" name="Content Placeholder 2"/>
          <p:cNvSpPr>
            <a:spLocks noGrp="1"/>
          </p:cNvSpPr>
          <p:nvPr>
            <p:ph idx="1"/>
          </p:nvPr>
        </p:nvSpPr>
        <p:spPr/>
        <p:txBody>
          <a:bodyPr/>
          <a:lstStyle/>
          <a:p>
            <a:pPr marL="68580" indent="0" algn="just">
              <a:buNone/>
            </a:pPr>
            <a:r>
              <a:rPr lang="en-US" b="1" dirty="0">
                <a:latin typeface="Times New Roman" pitchFamily="18" charset="0"/>
                <a:cs typeface="Times New Roman" pitchFamily="18" charset="0"/>
              </a:rPr>
              <a:t>Present condition of rivers</a:t>
            </a:r>
          </a:p>
          <a:p>
            <a:pPr algn="just"/>
            <a:r>
              <a:rPr lang="en-US" dirty="0">
                <a:latin typeface="Times New Roman" pitchFamily="18" charset="0"/>
                <a:cs typeface="Times New Roman" pitchFamily="18" charset="0"/>
              </a:rPr>
              <a:t>Though we have a lot of rivers, many rivers have almost lost its appeal &amp; beauty.</a:t>
            </a:r>
          </a:p>
          <a:p>
            <a:pPr algn="just"/>
            <a:r>
              <a:rPr lang="en-US" dirty="0" err="1">
                <a:latin typeface="Times New Roman" pitchFamily="18" charset="0"/>
                <a:cs typeface="Times New Roman" pitchFamily="18" charset="0"/>
              </a:rPr>
              <a:t>Buriganga</a:t>
            </a:r>
            <a:r>
              <a:rPr lang="en-US" dirty="0">
                <a:latin typeface="Times New Roman" pitchFamily="18" charset="0"/>
                <a:cs typeface="Times New Roman" pitchFamily="18" charset="0"/>
              </a:rPr>
              <a:t> is the first in this list.</a:t>
            </a:r>
          </a:p>
          <a:p>
            <a:pPr algn="just"/>
            <a:r>
              <a:rPr lang="en-US" dirty="0">
                <a:latin typeface="Times New Roman" pitchFamily="18" charset="0"/>
                <a:cs typeface="Times New Roman" pitchFamily="18" charset="0"/>
              </a:rPr>
              <a:t>There are some other rivers like the Padma, the </a:t>
            </a:r>
            <a:r>
              <a:rPr lang="en-US" dirty="0" err="1">
                <a:latin typeface="Times New Roman" pitchFamily="18" charset="0"/>
                <a:cs typeface="Times New Roman" pitchFamily="18" charset="0"/>
              </a:rPr>
              <a:t>karnafuli</a:t>
            </a:r>
            <a:r>
              <a:rPr lang="en-US" dirty="0">
                <a:latin typeface="Times New Roman" pitchFamily="18" charset="0"/>
                <a:cs typeface="Times New Roman" pitchFamily="18" charset="0"/>
              </a:rPr>
              <a:t>, the </a:t>
            </a:r>
            <a:r>
              <a:rPr lang="en-US" dirty="0" err="1">
                <a:latin typeface="Times New Roman" pitchFamily="18" charset="0"/>
                <a:cs typeface="Times New Roman" pitchFamily="18" charset="0"/>
              </a:rPr>
              <a:t>Sheetalakha</a:t>
            </a:r>
            <a:r>
              <a:rPr lang="en-US" dirty="0">
                <a:latin typeface="Times New Roman" pitchFamily="18" charset="0"/>
                <a:cs typeface="Times New Roman" pitchFamily="18" charset="0"/>
              </a:rPr>
              <a:t> are getting polluted day by day because of industrial reasons</a:t>
            </a:r>
            <a:r>
              <a:rPr lang="en-US" dirty="0"/>
              <a:t>.</a:t>
            </a:r>
          </a:p>
          <a:p>
            <a:endParaRPr lang="en-US" dirty="0"/>
          </a:p>
        </p:txBody>
      </p:sp>
    </p:spTree>
    <p:extLst>
      <p:ext uri="{BB962C8B-B14F-4D97-AF65-F5344CB8AC3E}">
        <p14:creationId xmlns:p14="http://schemas.microsoft.com/office/powerpoint/2010/main" val="1447225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Soil</a:t>
            </a:r>
          </a:p>
        </p:txBody>
      </p:sp>
      <p:sp>
        <p:nvSpPr>
          <p:cNvPr id="3" name="Content Placeholder 2"/>
          <p:cNvSpPr>
            <a:spLocks noGrp="1"/>
          </p:cNvSpPr>
          <p:nvPr>
            <p:ph idx="1"/>
          </p:nvPr>
        </p:nvSpPr>
        <p:spPr/>
        <p:txBody>
          <a:bodyPr>
            <a:normAutofit/>
          </a:bodyPr>
          <a:lstStyle/>
          <a:p>
            <a:pPr algn="just"/>
            <a:r>
              <a:rPr lang="en-US" dirty="0">
                <a:latin typeface="Times New Roman" pitchFamily="18" charset="0"/>
                <a:cs typeface="Times New Roman" pitchFamily="18" charset="0"/>
              </a:rPr>
              <a:t>The major part of Bangladesh in on the Delta form by the three major rivers Padma, </a:t>
            </a:r>
            <a:r>
              <a:rPr lang="en-US" dirty="0" err="1">
                <a:latin typeface="Times New Roman" pitchFamily="18" charset="0"/>
                <a:cs typeface="Times New Roman" pitchFamily="18" charset="0"/>
              </a:rPr>
              <a:t>Megna</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Jamuna</a:t>
            </a:r>
            <a:r>
              <a:rPr lang="en-US" dirty="0">
                <a:latin typeface="Times New Roman" pitchFamily="18" charset="0"/>
                <a:cs typeface="Times New Roman" pitchFamily="18" charset="0"/>
              </a:rPr>
              <a:t>.</a:t>
            </a:r>
          </a:p>
          <a:p>
            <a:pPr algn="just"/>
            <a:r>
              <a:rPr lang="en-US" dirty="0">
                <a:latin typeface="Times New Roman" pitchFamily="18" charset="0"/>
                <a:cs typeface="Times New Roman" pitchFamily="18" charset="0"/>
              </a:rPr>
              <a:t>The huge sediments carried by these rivers are the major sources of formation of 80% of soils of the country.</a:t>
            </a:r>
          </a:p>
          <a:p>
            <a:pPr algn="just"/>
            <a:r>
              <a:rPr lang="en-US" dirty="0">
                <a:latin typeface="Times New Roman" pitchFamily="18" charset="0"/>
                <a:cs typeface="Times New Roman" pitchFamily="18" charset="0"/>
              </a:rPr>
              <a:t>The remaining 20% of soils have been formed in Tertiary and Quaternary sediments of hills (12%) and in uplifted Pleistocene terrace.</a:t>
            </a:r>
          </a:p>
          <a:p>
            <a:pPr marL="68580" indent="0">
              <a:buNone/>
            </a:pPr>
            <a:endParaRPr lang="en-US" dirty="0"/>
          </a:p>
        </p:txBody>
      </p:sp>
    </p:spTree>
    <p:extLst>
      <p:ext uri="{BB962C8B-B14F-4D97-AF65-F5344CB8AC3E}">
        <p14:creationId xmlns:p14="http://schemas.microsoft.com/office/powerpoint/2010/main" val="784184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Soil</a:t>
            </a:r>
          </a:p>
        </p:txBody>
      </p:sp>
      <p:sp>
        <p:nvSpPr>
          <p:cNvPr id="3" name="Content Placeholder 2"/>
          <p:cNvSpPr>
            <a:spLocks noGrp="1"/>
          </p:cNvSpPr>
          <p:nvPr>
            <p:ph idx="1"/>
          </p:nvPr>
        </p:nvSpPr>
        <p:spPr/>
        <p:txBody>
          <a:bodyPr>
            <a:normAutofit lnSpcReduction="10000"/>
          </a:bodyPr>
          <a:lstStyle/>
          <a:p>
            <a:pPr marL="68580" indent="0">
              <a:buNone/>
            </a:pPr>
            <a:r>
              <a:rPr lang="en-US" b="1" dirty="0">
                <a:latin typeface="Times New Roman" pitchFamily="18" charset="0"/>
                <a:cs typeface="Times New Roman" pitchFamily="18" charset="0"/>
              </a:rPr>
              <a:t>Soil Erosion caused by</a:t>
            </a:r>
          </a:p>
          <a:p>
            <a:pPr marL="0" indent="0">
              <a:buNone/>
            </a:pPr>
            <a:r>
              <a:rPr lang="en-US" b="1" dirty="0">
                <a:latin typeface="Times New Roman" pitchFamily="18" charset="0"/>
                <a:cs typeface="Times New Roman" pitchFamily="18" charset="0"/>
              </a:rPr>
              <a:t>1. Natural Process-</a:t>
            </a:r>
          </a:p>
          <a:p>
            <a:pPr>
              <a:buFont typeface="Wingdings" pitchFamily="2" charset="2"/>
              <a:buChar char="Ø"/>
            </a:pPr>
            <a:r>
              <a:rPr lang="en-US" dirty="0">
                <a:latin typeface="Times New Roman" pitchFamily="18" charset="0"/>
                <a:cs typeface="Times New Roman" pitchFamily="18" charset="0"/>
              </a:rPr>
              <a:t>Water flowing Down hill</a:t>
            </a:r>
          </a:p>
          <a:p>
            <a:pPr>
              <a:buFont typeface="Wingdings" pitchFamily="2" charset="2"/>
              <a:buChar char="Ø"/>
            </a:pPr>
            <a:r>
              <a:rPr lang="en-US" dirty="0">
                <a:latin typeface="Times New Roman" pitchFamily="18" charset="0"/>
                <a:cs typeface="Times New Roman" pitchFamily="18" charset="0"/>
              </a:rPr>
              <a:t>Wind </a:t>
            </a:r>
          </a:p>
          <a:p>
            <a:pPr>
              <a:buFont typeface="Wingdings" pitchFamily="2" charset="2"/>
              <a:buChar char="Ø"/>
            </a:pPr>
            <a:r>
              <a:rPr lang="en-US" dirty="0">
                <a:latin typeface="Times New Roman" pitchFamily="18" charset="0"/>
                <a:cs typeface="Times New Roman" pitchFamily="18" charset="0"/>
              </a:rPr>
              <a:t>Slope of the land</a:t>
            </a:r>
          </a:p>
          <a:p>
            <a:pPr marL="0" indent="0">
              <a:buNone/>
            </a:pPr>
            <a:r>
              <a:rPr lang="en-US" b="1" dirty="0">
                <a:latin typeface="Times New Roman" pitchFamily="18" charset="0"/>
                <a:cs typeface="Times New Roman" pitchFamily="18" charset="0"/>
              </a:rPr>
              <a:t>2.  Human activities</a:t>
            </a:r>
          </a:p>
          <a:p>
            <a:pPr>
              <a:buFont typeface="Wingdings" pitchFamily="2" charset="2"/>
              <a:buChar char="Ø"/>
            </a:pPr>
            <a:r>
              <a:rPr lang="en-US" dirty="0">
                <a:latin typeface="Times New Roman" pitchFamily="18" charset="0"/>
                <a:cs typeface="Times New Roman" pitchFamily="18" charset="0"/>
              </a:rPr>
              <a:t>Over cropping</a:t>
            </a:r>
          </a:p>
          <a:p>
            <a:pPr>
              <a:buFont typeface="Wingdings" pitchFamily="2" charset="2"/>
              <a:buChar char="Ø"/>
            </a:pPr>
            <a:r>
              <a:rPr lang="en-US" dirty="0">
                <a:latin typeface="Times New Roman" pitchFamily="18" charset="0"/>
                <a:cs typeface="Times New Roman" pitchFamily="18" charset="0"/>
              </a:rPr>
              <a:t>Overgrazing</a:t>
            </a:r>
          </a:p>
          <a:p>
            <a:pPr>
              <a:buFont typeface="Wingdings" pitchFamily="2" charset="2"/>
              <a:buChar char="Ø"/>
            </a:pPr>
            <a:r>
              <a:rPr lang="en-US" dirty="0">
                <a:latin typeface="Times New Roman" pitchFamily="18" charset="0"/>
                <a:cs typeface="Times New Roman" pitchFamily="18" charset="0"/>
              </a:rPr>
              <a:t>Deforestation</a:t>
            </a:r>
          </a:p>
          <a:p>
            <a:pPr marL="68580" indent="0">
              <a:buNone/>
            </a:pPr>
            <a:endParaRPr lang="en-US" dirty="0"/>
          </a:p>
        </p:txBody>
      </p:sp>
    </p:spTree>
    <p:extLst>
      <p:ext uri="{BB962C8B-B14F-4D97-AF65-F5344CB8AC3E}">
        <p14:creationId xmlns:p14="http://schemas.microsoft.com/office/powerpoint/2010/main" val="2755411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7490" y="1027664"/>
            <a:ext cx="7024744" cy="496336"/>
          </a:xfrm>
        </p:spPr>
        <p:txBody>
          <a:bodyPr>
            <a:normAutofit fontScale="90000"/>
          </a:bodyPr>
          <a:lstStyle/>
          <a:p>
            <a:r>
              <a:rPr lang="en-US" dirty="0"/>
              <a:t>Soil</a:t>
            </a:r>
          </a:p>
        </p:txBody>
      </p:sp>
      <p:sp>
        <p:nvSpPr>
          <p:cNvPr id="3" name="Content Placeholder 2"/>
          <p:cNvSpPr>
            <a:spLocks noGrp="1"/>
          </p:cNvSpPr>
          <p:nvPr>
            <p:ph idx="1"/>
          </p:nvPr>
        </p:nvSpPr>
        <p:spPr>
          <a:xfrm>
            <a:off x="2567493" y="1600201"/>
            <a:ext cx="6777317" cy="4232429"/>
          </a:xfrm>
        </p:spPr>
        <p:txBody>
          <a:bodyPr>
            <a:normAutofit fontScale="92500" lnSpcReduction="20000"/>
          </a:bodyPr>
          <a:lstStyle/>
          <a:p>
            <a:pPr marL="68580" indent="0" algn="just">
              <a:buNone/>
            </a:pPr>
            <a:r>
              <a:rPr lang="en-US" b="1" dirty="0">
                <a:latin typeface="Times New Roman" pitchFamily="18" charset="0"/>
                <a:cs typeface="Times New Roman" pitchFamily="18" charset="0"/>
              </a:rPr>
              <a:t>Effects of Soil Erosion</a:t>
            </a:r>
          </a:p>
          <a:p>
            <a:pPr algn="just"/>
            <a:r>
              <a:rPr lang="en-US" b="1" dirty="0">
                <a:latin typeface="Times New Roman" pitchFamily="18" charset="0"/>
                <a:cs typeface="Times New Roman" pitchFamily="18" charset="0"/>
              </a:rPr>
              <a:t>Loss of top soil- </a:t>
            </a:r>
            <a:r>
              <a:rPr lang="en-US" dirty="0">
                <a:latin typeface="Times New Roman" pitchFamily="18" charset="0"/>
                <a:cs typeface="Times New Roman" pitchFamily="18" charset="0"/>
              </a:rPr>
              <a:t>this is the biggest effect of soil erosion because top soil is so fertile, if it is removed, this can cause serious harm to farmers crops or the ability to effectively work their land.</a:t>
            </a:r>
          </a:p>
          <a:p>
            <a:pPr algn="just"/>
            <a:r>
              <a:rPr lang="en-US" b="1" dirty="0">
                <a:latin typeface="Times New Roman" pitchFamily="18" charset="0"/>
                <a:cs typeface="Times New Roman" pitchFamily="18" charset="0"/>
              </a:rPr>
              <a:t>Soil compaction- </a:t>
            </a:r>
            <a:r>
              <a:rPr lang="en-US" dirty="0">
                <a:latin typeface="Times New Roman" pitchFamily="18" charset="0"/>
                <a:cs typeface="Times New Roman" pitchFamily="18" charset="0"/>
              </a:rPr>
              <a:t>when soil under the topsoil becomes compacted, it reduces the ability of water to infiltrate. Runoff increases which cause more erosion.</a:t>
            </a:r>
          </a:p>
          <a:p>
            <a:pPr algn="just"/>
            <a:r>
              <a:rPr lang="en-US" b="1" dirty="0">
                <a:latin typeface="Times New Roman" pitchFamily="18" charset="0"/>
                <a:cs typeface="Times New Roman" pitchFamily="18" charset="0"/>
              </a:rPr>
              <a:t>Reduced organic and fertile matter- </a:t>
            </a:r>
            <a:r>
              <a:rPr lang="en-US" dirty="0">
                <a:latin typeface="Times New Roman" pitchFamily="18" charset="0"/>
                <a:cs typeface="Times New Roman" pitchFamily="18" charset="0"/>
              </a:rPr>
              <a:t>removing topsoil reduces the ability o of land to generate new flora or crops</a:t>
            </a:r>
            <a:endParaRPr lang="en-US" dirty="0"/>
          </a:p>
        </p:txBody>
      </p:sp>
    </p:spTree>
    <p:extLst>
      <p:ext uri="{BB962C8B-B14F-4D97-AF65-F5344CB8AC3E}">
        <p14:creationId xmlns:p14="http://schemas.microsoft.com/office/powerpoint/2010/main" val="2785448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Soil</a:t>
            </a:r>
          </a:p>
        </p:txBody>
      </p:sp>
      <p:sp>
        <p:nvSpPr>
          <p:cNvPr id="3" name="Content Placeholder 2"/>
          <p:cNvSpPr>
            <a:spLocks noGrp="1"/>
          </p:cNvSpPr>
          <p:nvPr>
            <p:ph idx="1"/>
          </p:nvPr>
        </p:nvSpPr>
        <p:spPr/>
        <p:txBody>
          <a:bodyPr/>
          <a:lstStyle/>
          <a:p>
            <a:pPr algn="just"/>
            <a:r>
              <a:rPr lang="en-US" b="1" dirty="0">
                <a:latin typeface="Times New Roman" pitchFamily="18" charset="0"/>
                <a:cs typeface="Times New Roman" pitchFamily="18" charset="0"/>
              </a:rPr>
              <a:t>Poor drainage- </a:t>
            </a:r>
            <a:r>
              <a:rPr lang="en-US" dirty="0">
                <a:latin typeface="Times New Roman" pitchFamily="18" charset="0"/>
                <a:cs typeface="Times New Roman" pitchFamily="18" charset="0"/>
              </a:rPr>
              <a:t>too much compaction with sand can </a:t>
            </a:r>
            <a:r>
              <a:rPr lang="en-US" dirty="0" err="1">
                <a:latin typeface="Times New Roman" pitchFamily="18" charset="0"/>
                <a:cs typeface="Times New Roman" pitchFamily="18" charset="0"/>
              </a:rPr>
              <a:t>cuase</a:t>
            </a:r>
            <a:r>
              <a:rPr lang="en-US" dirty="0">
                <a:latin typeface="Times New Roman" pitchFamily="18" charset="0"/>
                <a:cs typeface="Times New Roman" pitchFamily="18" charset="0"/>
              </a:rPr>
              <a:t> poor drainage.</a:t>
            </a:r>
          </a:p>
          <a:p>
            <a:pPr algn="just"/>
            <a:r>
              <a:rPr lang="en-US" b="1" dirty="0">
                <a:latin typeface="Times New Roman" pitchFamily="18" charset="0"/>
                <a:cs typeface="Times New Roman" pitchFamily="18" charset="0"/>
              </a:rPr>
              <a:t>Soil acidity level- </a:t>
            </a:r>
            <a:r>
              <a:rPr lang="en-US" dirty="0">
                <a:latin typeface="Times New Roman" pitchFamily="18" charset="0"/>
                <a:cs typeface="Times New Roman" pitchFamily="18" charset="0"/>
              </a:rPr>
              <a:t>when organic matter reduced there is a chance of increasing acidity which will impact the ability for plants and crops to grow.</a:t>
            </a:r>
          </a:p>
          <a:p>
            <a:pPr algn="just"/>
            <a:r>
              <a:rPr lang="en-US" b="1" dirty="0">
                <a:latin typeface="Times New Roman" pitchFamily="18" charset="0"/>
                <a:cs typeface="Times New Roman" pitchFamily="18" charset="0"/>
              </a:rPr>
              <a:t>Water pollution: </a:t>
            </a:r>
            <a:r>
              <a:rPr lang="en-US" dirty="0">
                <a:latin typeface="Times New Roman" pitchFamily="18" charset="0"/>
                <a:cs typeface="Times New Roman" pitchFamily="18" charset="0"/>
              </a:rPr>
              <a:t>Run off with sediments and pesticides from soil can cause water pollution. This can damage the fish and water quality.</a:t>
            </a:r>
          </a:p>
          <a:p>
            <a:endParaRPr lang="en-US" dirty="0"/>
          </a:p>
        </p:txBody>
      </p:sp>
    </p:spTree>
    <p:extLst>
      <p:ext uri="{BB962C8B-B14F-4D97-AF65-F5344CB8AC3E}">
        <p14:creationId xmlns:p14="http://schemas.microsoft.com/office/powerpoint/2010/main" val="3899167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Flora &amp; Fauna</a:t>
            </a:r>
          </a:p>
        </p:txBody>
      </p:sp>
      <p:sp>
        <p:nvSpPr>
          <p:cNvPr id="3" name="Content Placeholder 2"/>
          <p:cNvSpPr>
            <a:spLocks noGrp="1"/>
          </p:cNvSpPr>
          <p:nvPr>
            <p:ph idx="1"/>
          </p:nvPr>
        </p:nvSpPr>
        <p:spPr/>
        <p:txBody>
          <a:bodyPr>
            <a:normAutofit fontScale="92500" lnSpcReduction="10000"/>
          </a:bodyPr>
          <a:lstStyle/>
          <a:p>
            <a:pPr algn="just">
              <a:defRPr/>
            </a:pPr>
            <a:r>
              <a:rPr lang="en-US" dirty="0">
                <a:latin typeface="Arial" panose="020B0604020202020204" pitchFamily="34" charset="0"/>
                <a:cs typeface="Arial" panose="020B0604020202020204" pitchFamily="34" charset="0"/>
              </a:rPr>
              <a:t>Bangladesh is rich in fauna, including nearly 250 indigenous species of mammals, 750 types of birds, 150 kinds of reptiles and amphibians, and 200 varieties of marine and freshwater fish. </a:t>
            </a:r>
          </a:p>
          <a:p>
            <a:pPr algn="just">
              <a:defRPr/>
            </a:pPr>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Sundarbans</a:t>
            </a:r>
            <a:r>
              <a:rPr lang="en-US" dirty="0">
                <a:latin typeface="Arial" panose="020B0604020202020204" pitchFamily="34" charset="0"/>
                <a:cs typeface="Arial" panose="020B0604020202020204" pitchFamily="34" charset="0"/>
              </a:rPr>
              <a:t> area is one of the principal remaining domains of the Royal Bengal tiger, and herds of elephants and many leopards inhabit the Chittagong Hill Tracts. Other animals living in Bangladesh include mongoose, jackal, Bengal fox, wild boar, parakeet, kingfisher, vulture, and swamp crocodile.</a:t>
            </a:r>
          </a:p>
          <a:p>
            <a:pPr algn="just">
              <a:defRPr/>
            </a:pPr>
            <a:r>
              <a:rPr lang="en-US" dirty="0">
                <a:latin typeface="Arial" panose="020B0604020202020204" pitchFamily="34" charset="0"/>
                <a:cs typeface="Arial" panose="020B0604020202020204" pitchFamily="34" charset="0"/>
              </a:rPr>
              <a:t>Valuable trees in Bangladesh, include </a:t>
            </a:r>
            <a:r>
              <a:rPr lang="en-US" dirty="0" err="1">
                <a:latin typeface="Arial" panose="020B0604020202020204" pitchFamily="34" charset="0"/>
                <a:cs typeface="Arial" panose="020B0604020202020204" pitchFamily="34" charset="0"/>
              </a:rPr>
              <a:t>sundari</a:t>
            </a:r>
            <a:r>
              <a:rPr lang="en-US" dirty="0">
                <a:latin typeface="Arial" panose="020B0604020202020204" pitchFamily="34" charset="0"/>
                <a:cs typeface="Arial" panose="020B0604020202020204" pitchFamily="34" charset="0"/>
              </a:rPr>
              <a:t> (hence the name </a:t>
            </a:r>
            <a:r>
              <a:rPr lang="en-US" dirty="0" err="1">
                <a:latin typeface="Arial" panose="020B0604020202020204" pitchFamily="34" charset="0"/>
                <a:cs typeface="Arial" panose="020B0604020202020204" pitchFamily="34" charset="0"/>
              </a:rPr>
              <a:t>Sundarbans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gewa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sal</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garan</a:t>
            </a:r>
            <a:r>
              <a:rPr lang="en-US" dirty="0">
                <a:latin typeface="Arial" panose="020B0604020202020204" pitchFamily="34" charset="0"/>
                <a:cs typeface="Arial" panose="020B0604020202020204" pitchFamily="34" charset="0"/>
              </a:rPr>
              <a:t>. Village groves include fruit trees (mango and jackfruit). The country also has many varieties of bamboo.</a:t>
            </a:r>
          </a:p>
          <a:p>
            <a:endParaRPr lang="en-US" dirty="0"/>
          </a:p>
        </p:txBody>
      </p:sp>
    </p:spTree>
    <p:extLst>
      <p:ext uri="{BB962C8B-B14F-4D97-AF65-F5344CB8AC3E}">
        <p14:creationId xmlns:p14="http://schemas.microsoft.com/office/powerpoint/2010/main" val="805008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67422"/>
          </a:xfrm>
        </p:spPr>
        <p:txBody>
          <a:bodyPr>
            <a:normAutofit fontScale="90000"/>
          </a:bodyPr>
          <a:lstStyle/>
          <a:p>
            <a:r>
              <a:rPr lang="en-US" dirty="0"/>
              <a:t>Major Natural Disaster of Bangladesh</a:t>
            </a:r>
          </a:p>
        </p:txBody>
      </p:sp>
      <p:sp>
        <p:nvSpPr>
          <p:cNvPr id="3" name="Content Placeholder 2"/>
          <p:cNvSpPr>
            <a:spLocks noGrp="1"/>
          </p:cNvSpPr>
          <p:nvPr>
            <p:ph idx="1"/>
          </p:nvPr>
        </p:nvSpPr>
        <p:spPr>
          <a:xfrm>
            <a:off x="1169438" y="1892559"/>
            <a:ext cx="9067800" cy="1634411"/>
          </a:xfrm>
        </p:spPr>
        <p:txBody>
          <a:bodyPr>
            <a:normAutofit fontScale="92500" lnSpcReduction="20000"/>
          </a:bodyPr>
          <a:lstStyle/>
          <a:p>
            <a:pPr algn="just">
              <a:defRPr/>
            </a:pPr>
            <a:r>
              <a:rPr lang="en-US" dirty="0">
                <a:latin typeface="Arial" panose="020B0604020202020204" pitchFamily="34" charset="0"/>
                <a:cs typeface="Arial" panose="020B0604020202020204" pitchFamily="34" charset="0"/>
              </a:rPr>
              <a:t>Bangladesh is prone to many kinds of natural disasters. Of these natural disasters, the most important ones to mention are tropical cyclones with associated storm-surges, floods, droughts, tornadoes and river-bank erosions. </a:t>
            </a:r>
          </a:p>
          <a:p>
            <a:endParaRPr lang="en-US" dirty="0"/>
          </a:p>
        </p:txBody>
      </p:sp>
    </p:spTree>
    <p:extLst>
      <p:ext uri="{BB962C8B-B14F-4D97-AF65-F5344CB8AC3E}">
        <p14:creationId xmlns:p14="http://schemas.microsoft.com/office/powerpoint/2010/main" val="64461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7982" y="682689"/>
            <a:ext cx="10612018" cy="4449147"/>
          </a:xfrm>
        </p:spPr>
        <p:txBody>
          <a:bodyPr>
            <a:normAutofit/>
          </a:bodyPr>
          <a:lstStyle/>
          <a:p>
            <a:r>
              <a:rPr lang="en-US" sz="2600" b="1" dirty="0"/>
              <a:t>Cyclones:</a:t>
            </a:r>
          </a:p>
          <a:p>
            <a:r>
              <a:rPr lang="en-US" sz="2200" dirty="0"/>
              <a:t>Tropical cyclones are frequent in the Bay of Bengal. Cyclone, tropical cyclone, hurricane, and typhoon are different names for the same phenomenon of a cyclonic storm system that forms over the oceans. Tropical cyclones can result in extensive flooding and storm surge and causes devastating damage. Bangladesh, due to its unique geographic location, suffers from devastating tropical cyclones frequently. The funnel-shaped northern portion of the Bay of Bengal causes tidal bores when cyclones make landfall, and thousands of people living in the coastal areas are affected.</a:t>
            </a:r>
          </a:p>
          <a:p>
            <a:r>
              <a:rPr lang="en-US" sz="2200" dirty="0"/>
              <a:t> The cyclone disasters in 1970 ( 300,000 dead) and 1991 (138,000 dead) are among the worst natural disasters in the world.　</a:t>
            </a:r>
          </a:p>
          <a:p>
            <a:endParaRPr lang="en-US" dirty="0"/>
          </a:p>
          <a:p>
            <a:endParaRPr lang="en-US" dirty="0"/>
          </a:p>
        </p:txBody>
      </p:sp>
    </p:spTree>
    <p:extLst>
      <p:ext uri="{BB962C8B-B14F-4D97-AF65-F5344CB8AC3E}">
        <p14:creationId xmlns:p14="http://schemas.microsoft.com/office/powerpoint/2010/main" val="1645303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6091" y="802434"/>
            <a:ext cx="9123528" cy="1534407"/>
          </a:xfrm>
        </p:spPr>
        <p:txBody>
          <a:bodyPr>
            <a:normAutofit fontScale="92500" lnSpcReduction="10000"/>
          </a:bodyPr>
          <a:lstStyle/>
          <a:p>
            <a:r>
              <a:rPr lang="en-US" b="1" dirty="0"/>
              <a:t>Floods</a:t>
            </a:r>
            <a:endParaRPr lang="en-US" dirty="0"/>
          </a:p>
          <a:p>
            <a:r>
              <a:rPr lang="en-US" dirty="0"/>
              <a:t>Floods in Bangladesh are a complex phenomenon. In August-September,1988, Bangladesh experienced an unprecedented flood causing loss of 1657 human lives.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60191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02723"/>
          </a:xfrm>
        </p:spPr>
        <p:txBody>
          <a:bodyPr>
            <a:normAutofit/>
          </a:bodyPr>
          <a:lstStyle/>
          <a:p>
            <a:pPr marL="0" lvl="0" indent="0"/>
            <a:r>
              <a:rPr lang="en-US" sz="2000" b="1" dirty="0"/>
              <a:t>Cultural Anthropology</a:t>
            </a:r>
            <a:endParaRPr lang="en-US" sz="2000" dirty="0"/>
          </a:p>
        </p:txBody>
      </p:sp>
      <p:sp>
        <p:nvSpPr>
          <p:cNvPr id="3" name="Content Placeholder 2"/>
          <p:cNvSpPr>
            <a:spLocks noGrp="1"/>
          </p:cNvSpPr>
          <p:nvPr>
            <p:ph idx="1"/>
          </p:nvPr>
        </p:nvSpPr>
        <p:spPr>
          <a:xfrm>
            <a:off x="1069848" y="1187355"/>
            <a:ext cx="10058400" cy="4984845"/>
          </a:xfrm>
        </p:spPr>
        <p:txBody>
          <a:bodyPr>
            <a:normAutofit fontScale="85000" lnSpcReduction="20000"/>
          </a:bodyPr>
          <a:lstStyle/>
          <a:p>
            <a:pPr marL="0" indent="0">
              <a:buNone/>
            </a:pPr>
            <a:r>
              <a:rPr lang="en-US" dirty="0"/>
              <a:t>Cultural Anthropology is the study of human society and culture, the subfield that describes, analyzes interprets and explains social and cultural similarities and differences.</a:t>
            </a:r>
          </a:p>
          <a:p>
            <a:pPr marL="0" indent="0">
              <a:buNone/>
            </a:pPr>
            <a:r>
              <a:rPr lang="en-US" dirty="0"/>
              <a:t>Cultural Anthropology may be subdivided into three main branches- </a:t>
            </a:r>
          </a:p>
          <a:p>
            <a:pPr lvl="0"/>
            <a:r>
              <a:rPr lang="en-US" dirty="0"/>
              <a:t>Ethnology </a:t>
            </a:r>
          </a:p>
          <a:p>
            <a:pPr lvl="0"/>
            <a:r>
              <a:rPr lang="en-US" dirty="0"/>
              <a:t>Archaeology </a:t>
            </a:r>
          </a:p>
          <a:p>
            <a:pPr lvl="0"/>
            <a:r>
              <a:rPr lang="en-US" dirty="0"/>
              <a:t>Linguistic</a:t>
            </a:r>
          </a:p>
          <a:p>
            <a:pPr marL="0" lvl="0" indent="0">
              <a:buNone/>
            </a:pPr>
            <a:r>
              <a:rPr lang="en-US" b="1" dirty="0"/>
              <a:t>Ethnology:</a:t>
            </a:r>
            <a:r>
              <a:rPr lang="en-US" dirty="0"/>
              <a:t> Ethnology is the scientific study and Comparison of human culture. Ethnology is concerned with patterns of thought and behavior such as: - marriage, customs, kinship, organization, political and economic systems, religion, folk art and music.  </a:t>
            </a:r>
          </a:p>
          <a:p>
            <a:pPr marL="0" lvl="0" indent="0">
              <a:buNone/>
            </a:pPr>
            <a:r>
              <a:rPr lang="en-US" b="1" dirty="0"/>
              <a:t>Archaeology: </a:t>
            </a:r>
            <a:r>
              <a:rPr lang="en-US" dirty="0"/>
              <a:t>Archaeology is the study of past cultures. Anthropological archaeologists are usually concerned with what are called prehistoric cultures. </a:t>
            </a:r>
          </a:p>
          <a:p>
            <a:pPr marL="0" indent="0">
              <a:buNone/>
            </a:pPr>
            <a:r>
              <a:rPr lang="en-US" dirty="0"/>
              <a:t> </a:t>
            </a:r>
          </a:p>
          <a:p>
            <a:pPr marL="0" indent="0">
              <a:buNone/>
            </a:pPr>
            <a:r>
              <a:rPr lang="en-US" dirty="0"/>
              <a:t> </a:t>
            </a:r>
          </a:p>
        </p:txBody>
      </p:sp>
    </p:spTree>
    <p:extLst>
      <p:ext uri="{BB962C8B-B14F-4D97-AF65-F5344CB8AC3E}">
        <p14:creationId xmlns:p14="http://schemas.microsoft.com/office/powerpoint/2010/main" val="4033858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05001" y="152400"/>
            <a:ext cx="8266355" cy="6206246"/>
          </a:xfrm>
          <a:prstGeom prst="rect">
            <a:avLst/>
          </a:prstGeom>
        </p:spPr>
      </p:pic>
    </p:spTree>
    <p:extLst>
      <p:ext uri="{BB962C8B-B14F-4D97-AF65-F5344CB8AC3E}">
        <p14:creationId xmlns:p14="http://schemas.microsoft.com/office/powerpoint/2010/main" val="3723610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6253" y="575389"/>
            <a:ext cx="10755086" cy="1446550"/>
          </a:xfrm>
          <a:prstGeom prst="rect">
            <a:avLst/>
          </a:prstGeom>
        </p:spPr>
        <p:txBody>
          <a:bodyPr wrap="square">
            <a:spAutoFit/>
          </a:bodyPr>
          <a:lstStyle/>
          <a:p>
            <a:r>
              <a:rPr lang="en-US" sz="2200" b="1" dirty="0"/>
              <a:t>Droughts:</a:t>
            </a:r>
            <a:r>
              <a:rPr lang="en-US" sz="2200" dirty="0"/>
              <a:t> </a:t>
            </a:r>
          </a:p>
          <a:p>
            <a:r>
              <a:rPr lang="en-US" sz="2200" dirty="0"/>
              <a:t>Bangladesh experiences Drought conditions at some intervals of time. In 1979 Bangladesh passed through a major drought year which was trend by many as the worst in the recent past. </a:t>
            </a:r>
          </a:p>
        </p:txBody>
      </p:sp>
    </p:spTree>
    <p:extLst>
      <p:ext uri="{BB962C8B-B14F-4D97-AF65-F5344CB8AC3E}">
        <p14:creationId xmlns:p14="http://schemas.microsoft.com/office/powerpoint/2010/main" val="53042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0"/>
            <a:ext cx="7382434" cy="838200"/>
          </a:xfrm>
        </p:spPr>
        <p:txBody>
          <a:bodyPr>
            <a:normAutofit fontScale="90000"/>
          </a:bodyPr>
          <a:lstStyle/>
          <a:p>
            <a:r>
              <a:rPr lang="en-US" dirty="0"/>
              <a:t>Major Natural Hazards/Disasters of Bangladesh</a:t>
            </a:r>
          </a:p>
        </p:txBody>
      </p:sp>
      <p:sp>
        <p:nvSpPr>
          <p:cNvPr id="3" name="Content Placeholder 2"/>
          <p:cNvSpPr>
            <a:spLocks noGrp="1"/>
          </p:cNvSpPr>
          <p:nvPr>
            <p:ph idx="1"/>
          </p:nvPr>
        </p:nvSpPr>
        <p:spPr>
          <a:xfrm>
            <a:off x="606490" y="1890423"/>
            <a:ext cx="10888824" cy="4473054"/>
          </a:xfrm>
        </p:spPr>
        <p:txBody>
          <a:bodyPr>
            <a:normAutofit/>
          </a:bodyPr>
          <a:lstStyle/>
          <a:p>
            <a:pPr algn="just">
              <a:defRPr/>
            </a:pPr>
            <a:r>
              <a:rPr lang="en-US" b="1" dirty="0">
                <a:latin typeface="Arial" panose="020B0604020202020204" pitchFamily="34" charset="0"/>
                <a:cs typeface="Arial" panose="020B0604020202020204" pitchFamily="34" charset="0"/>
              </a:rPr>
              <a:t>Earthquakes: </a:t>
            </a:r>
          </a:p>
          <a:p>
            <a:pPr algn="just">
              <a:defRPr/>
            </a:pPr>
            <a:r>
              <a:rPr lang="en-US" sz="2000" dirty="0">
                <a:latin typeface="Arial" panose="020B0604020202020204" pitchFamily="34" charset="0"/>
                <a:cs typeface="Arial" panose="020B0604020202020204" pitchFamily="34" charset="0"/>
              </a:rPr>
              <a:t>Bangladesh has potentiality for earthquake hazards as per the recorded history. According to GSHAP data, Bangladesh lies in a region with low to high seismic hazard that increases in the northern and eastern parts of the country. Historically, earthquakes in the M6.0-7.0 range have been experienced in Chittagong, Dhaka and Sylhet divisions while events in the M5.0-6.0 range have been experienced in Khulna and </a:t>
            </a:r>
            <a:r>
              <a:rPr lang="en-US" sz="2000" dirty="0" err="1">
                <a:latin typeface="Arial" panose="020B0604020202020204" pitchFamily="34" charset="0"/>
                <a:cs typeface="Arial" panose="020B0604020202020204" pitchFamily="34" charset="0"/>
              </a:rPr>
              <a:t>Rajshahi</a:t>
            </a:r>
            <a:r>
              <a:rPr lang="en-US" sz="2000" dirty="0">
                <a:latin typeface="Arial" panose="020B0604020202020204" pitchFamily="34" charset="0"/>
                <a:cs typeface="Arial" panose="020B0604020202020204" pitchFamily="34" charset="0"/>
              </a:rPr>
              <a:t> divisions. </a:t>
            </a:r>
          </a:p>
          <a:p>
            <a:endParaRPr lang="en-US" dirty="0"/>
          </a:p>
        </p:txBody>
      </p:sp>
    </p:spTree>
    <p:extLst>
      <p:ext uri="{BB962C8B-B14F-4D97-AF65-F5344CB8AC3E}">
        <p14:creationId xmlns:p14="http://schemas.microsoft.com/office/powerpoint/2010/main" val="3327166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52601" y="-9331"/>
            <a:ext cx="8429599" cy="6328806"/>
          </a:xfrm>
          <a:prstGeom prst="rect">
            <a:avLst/>
          </a:prstGeom>
        </p:spPr>
      </p:pic>
    </p:spTree>
    <p:extLst>
      <p:ext uri="{BB962C8B-B14F-4D97-AF65-F5344CB8AC3E}">
        <p14:creationId xmlns:p14="http://schemas.microsoft.com/office/powerpoint/2010/main" val="3101167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1" y="3581400"/>
            <a:ext cx="8610599" cy="2743200"/>
          </a:xfrm>
        </p:spPr>
        <p:txBody>
          <a:bodyPr>
            <a:normAutofit fontScale="85000" lnSpcReduction="20000"/>
          </a:bodyPr>
          <a:lstStyle/>
          <a:p>
            <a:r>
              <a:rPr lang="en-US" sz="2400" b="1" dirty="0"/>
              <a:t>River bank erosions: </a:t>
            </a:r>
          </a:p>
          <a:p>
            <a:r>
              <a:rPr lang="en-US" dirty="0"/>
              <a:t>Riverbank erosion, one of the major natural disasters in Bangladesh, causes untold miseries every year to thousands of people living along the banks of the rivers. Along the courses of the mighty rivers, like </a:t>
            </a:r>
            <a:r>
              <a:rPr lang="en-US" dirty="0" err="1"/>
              <a:t>Jamuna</a:t>
            </a:r>
            <a:r>
              <a:rPr lang="en-US" dirty="0"/>
              <a:t>, </a:t>
            </a:r>
            <a:r>
              <a:rPr lang="en-US" dirty="0" err="1"/>
              <a:t>Meghna</a:t>
            </a:r>
            <a:r>
              <a:rPr lang="en-US" dirty="0"/>
              <a:t>, etc. erosion every year takes away chunks of land causing displacement of large number of people and losses of properties. </a:t>
            </a:r>
          </a:p>
          <a:p>
            <a:r>
              <a:rPr lang="en-US" dirty="0"/>
              <a:t>Bangladesh is projected to lose around 2,270 hectares of land this year due to riverbank erosion, a study report has said. </a:t>
            </a:r>
          </a:p>
        </p:txBody>
      </p:sp>
      <p:pic>
        <p:nvPicPr>
          <p:cNvPr id="4" name="Picture 3"/>
          <p:cNvPicPr>
            <a:picLocks noChangeAspect="1"/>
          </p:cNvPicPr>
          <p:nvPr/>
        </p:nvPicPr>
        <p:blipFill>
          <a:blip r:embed="rId2"/>
          <a:stretch>
            <a:fillRect/>
          </a:stretch>
        </p:blipFill>
        <p:spPr>
          <a:xfrm>
            <a:off x="3223912" y="1"/>
            <a:ext cx="5515575" cy="3597381"/>
          </a:xfrm>
          <a:prstGeom prst="rect">
            <a:avLst/>
          </a:prstGeom>
        </p:spPr>
      </p:pic>
    </p:spTree>
    <p:extLst>
      <p:ext uri="{BB962C8B-B14F-4D97-AF65-F5344CB8AC3E}">
        <p14:creationId xmlns:p14="http://schemas.microsoft.com/office/powerpoint/2010/main" val="2169323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6960" y="381000"/>
            <a:ext cx="7543801" cy="5488094"/>
          </a:xfrm>
        </p:spPr>
        <p:txBody>
          <a:bodyPr>
            <a:normAutofit fontScale="92500" lnSpcReduction="10000"/>
          </a:bodyPr>
          <a:lstStyle/>
          <a:p>
            <a:r>
              <a:rPr lang="en-US" sz="2400" b="1" dirty="0"/>
              <a:t>Tornadoes:</a:t>
            </a:r>
            <a:r>
              <a:rPr lang="en-US" dirty="0"/>
              <a:t> </a:t>
            </a:r>
          </a:p>
          <a:p>
            <a:r>
              <a:rPr lang="en-US" dirty="0"/>
              <a:t>Bangladesh has been facing the severe tornado incidents from the historical ages due to its geographical location. In recent years, it becomes more frequent; even hit the land more than six times in a year. Tornadoes cause localized devastation and demand an immediate response. A severe tornado hit </a:t>
            </a:r>
            <a:r>
              <a:rPr lang="en-US" dirty="0" err="1"/>
              <a:t>Tangail</a:t>
            </a:r>
            <a:r>
              <a:rPr lang="en-US" dirty="0"/>
              <a:t> district of the country on 13th May 1996 causing 540 death and injuring about 34000 people. Loss of cattle heads and damages to homes were also substantial.</a:t>
            </a:r>
          </a:p>
          <a:p>
            <a:r>
              <a:rPr lang="en-US" sz="2400" b="1" dirty="0"/>
              <a:t>Arsenic contamination:</a:t>
            </a:r>
          </a:p>
          <a:p>
            <a:r>
              <a:rPr lang="en-US" sz="2200" dirty="0"/>
              <a:t>The contamination of groundwater by arsenic in Bangladesh is one of the largest poisoning of a population in the history. The scale of this environmental poisoning disaster is greater than any seen before.</a:t>
            </a:r>
          </a:p>
        </p:txBody>
      </p:sp>
    </p:spTree>
    <p:extLst>
      <p:ext uri="{BB962C8B-B14F-4D97-AF65-F5344CB8AC3E}">
        <p14:creationId xmlns:p14="http://schemas.microsoft.com/office/powerpoint/2010/main" val="2991635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Impacts of Disasters</a:t>
            </a:r>
          </a:p>
        </p:txBody>
      </p:sp>
      <p:sp>
        <p:nvSpPr>
          <p:cNvPr id="5" name="Content Placeholder 4"/>
          <p:cNvSpPr>
            <a:spLocks noGrp="1"/>
          </p:cNvSpPr>
          <p:nvPr>
            <p:ph idx="1"/>
          </p:nvPr>
        </p:nvSpPr>
        <p:spPr>
          <a:xfrm>
            <a:off x="1676401" y="1845734"/>
            <a:ext cx="8686799" cy="5012266"/>
          </a:xfrm>
        </p:spPr>
        <p:txBody>
          <a:bodyPr/>
          <a:lstStyle/>
          <a:p>
            <a:pPr algn="ctr"/>
            <a:r>
              <a:rPr lang="en-US" dirty="0"/>
              <a:t>•</a:t>
            </a:r>
            <a:r>
              <a:rPr lang="en-US" sz="2400" dirty="0">
                <a:cs typeface="Times New Roman" panose="02020603050405020304" pitchFamily="18" charset="0"/>
              </a:rPr>
              <a:t>Climate Change Impacts</a:t>
            </a:r>
          </a:p>
          <a:p>
            <a:pPr algn="ctr"/>
            <a:r>
              <a:rPr lang="en-US" sz="2400" dirty="0">
                <a:cs typeface="Times New Roman" panose="02020603050405020304" pitchFamily="18" charset="0"/>
              </a:rPr>
              <a:t>•Agriculture</a:t>
            </a:r>
          </a:p>
          <a:p>
            <a:pPr algn="ctr"/>
            <a:r>
              <a:rPr lang="en-US" sz="2400" dirty="0">
                <a:cs typeface="Times New Roman" panose="02020603050405020304" pitchFamily="18" charset="0"/>
              </a:rPr>
              <a:t>•Salinity Intrusion</a:t>
            </a:r>
          </a:p>
          <a:p>
            <a:pPr algn="ctr"/>
            <a:r>
              <a:rPr lang="en-US" sz="2400" dirty="0">
                <a:cs typeface="Times New Roman" panose="02020603050405020304" pitchFamily="18" charset="0"/>
              </a:rPr>
              <a:t>•Forests</a:t>
            </a:r>
          </a:p>
          <a:p>
            <a:pPr algn="ctr"/>
            <a:r>
              <a:rPr lang="en-US" sz="2400" dirty="0">
                <a:cs typeface="Times New Roman" panose="02020603050405020304" pitchFamily="18" charset="0"/>
              </a:rPr>
              <a:t>•Fisheries</a:t>
            </a:r>
          </a:p>
          <a:p>
            <a:pPr algn="ctr"/>
            <a:r>
              <a:rPr lang="en-US" sz="2400" dirty="0">
                <a:cs typeface="Times New Roman" panose="02020603050405020304" pitchFamily="18" charset="0"/>
              </a:rPr>
              <a:t>•Ecosystem and Biodiversity</a:t>
            </a:r>
          </a:p>
        </p:txBody>
      </p:sp>
      <p:sp>
        <p:nvSpPr>
          <p:cNvPr id="3" name="Rectangle 2"/>
          <p:cNvSpPr/>
          <p:nvPr/>
        </p:nvSpPr>
        <p:spPr>
          <a:xfrm>
            <a:off x="1905000" y="5105401"/>
            <a:ext cx="8458200" cy="1138773"/>
          </a:xfrm>
          <a:prstGeom prst="rect">
            <a:avLst/>
          </a:prstGeom>
        </p:spPr>
        <p:txBody>
          <a:bodyPr wrap="square">
            <a:spAutoFit/>
          </a:bodyPr>
          <a:lstStyle/>
          <a:p>
            <a:pPr algn="ctr"/>
            <a:r>
              <a:rPr lang="en-US" sz="2400" b="1" dirty="0"/>
              <a:t>Emergency relief from abroad: </a:t>
            </a:r>
          </a:p>
          <a:p>
            <a:r>
              <a:rPr lang="en-US" sz="2200" dirty="0"/>
              <a:t>The major help came from Japan, USAID, India, Canada, Saudi Arabia, UAE, European Union, World Bank, ADB, 1DB, ODA etc. </a:t>
            </a:r>
          </a:p>
        </p:txBody>
      </p:sp>
    </p:spTree>
    <p:extLst>
      <p:ext uri="{BB962C8B-B14F-4D97-AF65-F5344CB8AC3E}">
        <p14:creationId xmlns:p14="http://schemas.microsoft.com/office/powerpoint/2010/main" val="2599023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7490" y="685800"/>
            <a:ext cx="7024744" cy="1143000"/>
          </a:xfrm>
        </p:spPr>
        <p:txBody>
          <a:bodyPr>
            <a:normAutofit fontScale="90000"/>
          </a:bodyPr>
          <a:lstStyle/>
          <a:p>
            <a:r>
              <a:rPr lang="en-US" dirty="0"/>
              <a:t>How environment influence people </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The temperate climate of Bengal also make people mild and amicable.it endowed them with finer sentiments which sweetened their home life as well as social life.</a:t>
            </a:r>
          </a:p>
          <a:p>
            <a:r>
              <a:rPr lang="en-US" dirty="0">
                <a:latin typeface="Arial" panose="020B0604020202020204" pitchFamily="34" charset="0"/>
                <a:cs typeface="Arial" panose="020B0604020202020204" pitchFamily="34" charset="0"/>
              </a:rPr>
              <a:t>The food, dress, transport and various other aspects of life were conditioned by the nature. The plains of Bengal produced rice abundantly and its rivers supplied plenty of fishes. Hence these are the main foods of this region.</a:t>
            </a:r>
          </a:p>
          <a:p>
            <a:r>
              <a:rPr lang="en-US" dirty="0">
                <a:latin typeface="Arial" panose="020B0604020202020204" pitchFamily="34" charset="0"/>
                <a:cs typeface="Arial" panose="020B0604020202020204" pitchFamily="34" charset="0"/>
              </a:rPr>
              <a:t>The climate of the country acted like the third line of defense  against the outside attack.</a:t>
            </a:r>
          </a:p>
          <a:p>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270184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How environment influence people </a:t>
            </a:r>
          </a:p>
        </p:txBody>
      </p:sp>
      <p:sp>
        <p:nvSpPr>
          <p:cNvPr id="3" name="Content Placeholder 2"/>
          <p:cNvSpPr>
            <a:spLocks noGrp="1"/>
          </p:cNvSpPr>
          <p:nvPr>
            <p:ph idx="1"/>
          </p:nvPr>
        </p:nvSpPr>
        <p:spPr/>
        <p:txBody>
          <a:bodyPr>
            <a:normAutofit lnSpcReduction="10000"/>
          </a:bodyPr>
          <a:lstStyle/>
          <a:p>
            <a:pPr marL="0" indent="0">
              <a:buNone/>
            </a:pPr>
            <a:r>
              <a:rPr lang="en-US" dirty="0">
                <a:latin typeface="Arial" panose="020B0604020202020204" pitchFamily="34" charset="0"/>
                <a:cs typeface="Arial" panose="020B0604020202020204" pitchFamily="34" charset="0"/>
              </a:rPr>
              <a:t>The geographical peculiarities, such as natural barriers on the borders, the innumerable rivers and waterways through the plains, the marshes, rains and climate conditioned the life and culture of its people through the ages.</a:t>
            </a:r>
          </a:p>
          <a:p>
            <a:pPr marL="0" indent="0">
              <a:buNone/>
            </a:pPr>
            <a:r>
              <a:rPr lang="en-US" dirty="0">
                <a:latin typeface="Arial" panose="020B0604020202020204" pitchFamily="34" charset="0"/>
                <a:cs typeface="Arial" panose="020B0604020202020204" pitchFamily="34" charset="0"/>
              </a:rPr>
              <a:t>The geography and nature subsequently helped Bengal/Bangladesh in maintaining an independent political career for several centuries. It maintained an independent existence throughout the Hindu period, with the exception of a few years under Asoka and about a century in the reigns of the imperial </a:t>
            </a:r>
            <a:r>
              <a:rPr lang="en-US" dirty="0" err="1">
                <a:latin typeface="Arial" panose="020B0604020202020204" pitchFamily="34" charset="0"/>
                <a:cs typeface="Arial" panose="020B0604020202020204" pitchFamily="34" charset="0"/>
              </a:rPr>
              <a:t>guptas</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muslim</a:t>
            </a:r>
            <a:r>
              <a:rPr lang="en-US" dirty="0">
                <a:latin typeface="Arial" panose="020B0604020202020204" pitchFamily="34" charset="0"/>
                <a:cs typeface="Arial" panose="020B0604020202020204" pitchFamily="34" charset="0"/>
              </a:rPr>
              <a:t> period Bengal remained practically independent ever since its conquest by </a:t>
            </a:r>
            <a:r>
              <a:rPr lang="en-US" dirty="0" err="1">
                <a:latin typeface="Arial" panose="020B0604020202020204" pitchFamily="34" charset="0"/>
                <a:cs typeface="Arial" panose="020B0604020202020204" pitchFamily="34" charset="0"/>
              </a:rPr>
              <a:t>Ikhtiar-Uddin</a:t>
            </a:r>
            <a:r>
              <a:rPr lang="en-US" dirty="0">
                <a:latin typeface="Arial" panose="020B0604020202020204" pitchFamily="34" charset="0"/>
                <a:cs typeface="Arial" panose="020B0604020202020204" pitchFamily="34" charset="0"/>
              </a:rPr>
              <a:t> Muhammad bin </a:t>
            </a:r>
            <a:r>
              <a:rPr lang="en-US" dirty="0" err="1">
                <a:latin typeface="Arial" panose="020B0604020202020204" pitchFamily="34" charset="0"/>
                <a:cs typeface="Arial" panose="020B0604020202020204" pitchFamily="34" charset="0"/>
              </a:rPr>
              <a:t>bakhtiar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khalji</a:t>
            </a:r>
            <a:r>
              <a:rPr lang="en-US" dirty="0">
                <a:latin typeface="Arial" panose="020B0604020202020204" pitchFamily="34" charset="0"/>
                <a:cs typeface="Arial" panose="020B0604020202020204" pitchFamily="34" charset="0"/>
              </a:rPr>
              <a:t> in 1204-1205ad.</a:t>
            </a:r>
          </a:p>
          <a:p>
            <a:endParaRPr lang="en-US" dirty="0"/>
          </a:p>
        </p:txBody>
      </p:sp>
    </p:spTree>
    <p:extLst>
      <p:ext uri="{BB962C8B-B14F-4D97-AF65-F5344CB8AC3E}">
        <p14:creationId xmlns:p14="http://schemas.microsoft.com/office/powerpoint/2010/main" val="1321608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2927" y="733942"/>
            <a:ext cx="10515600" cy="5732171"/>
          </a:xfrm>
        </p:spPr>
        <p:txBody>
          <a:bodyPr>
            <a:normAutofit/>
          </a:bodyPr>
          <a:lstStyle/>
          <a:p>
            <a:r>
              <a:rPr lang="en-US" sz="2200" dirty="0"/>
              <a:t>Mineral resources are very valuable from all the natural resources. It is very important for any country’s economic development. Bangladesh is not rich in mineral resources. Coal, iron, mineral oil is the main resource for the development of a country. Those countries are developed which are utilizing their mineral resources properly. As example we can tell about United States of America, United Arab Emirates, Saudi Arabia, Russian Federation, Kuwait etc. Nowadays we are looking that it is going for become industrialized. So, mineral resources are not only important for our country but also too much essential. Now these resources are heavily used in our industrial sector as raw material.</a:t>
            </a:r>
          </a:p>
          <a:p>
            <a:endParaRPr lang="en-US" dirty="0"/>
          </a:p>
        </p:txBody>
      </p:sp>
    </p:spTree>
    <p:extLst>
      <p:ext uri="{BB962C8B-B14F-4D97-AF65-F5344CB8AC3E}">
        <p14:creationId xmlns:p14="http://schemas.microsoft.com/office/powerpoint/2010/main" val="226829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624084"/>
            <a:ext cx="10058400" cy="4548116"/>
          </a:xfrm>
        </p:spPr>
        <p:txBody>
          <a:bodyPr>
            <a:normAutofit fontScale="92500"/>
          </a:bodyPr>
          <a:lstStyle/>
          <a:p>
            <a:pPr lvl="0"/>
            <a:r>
              <a:rPr lang="en-US" b="1" dirty="0"/>
              <a:t>Linguistic:</a:t>
            </a:r>
            <a:r>
              <a:rPr lang="en-US" dirty="0"/>
              <a:t> The transmission of culture from generation to generation is made possible by language, which enables us to preserve the traditions of the past and to make provisions for the future. </a:t>
            </a:r>
          </a:p>
          <a:p>
            <a:pPr marL="0" indent="0">
              <a:buNone/>
            </a:pPr>
            <a:r>
              <a:rPr lang="en-US" dirty="0"/>
              <a:t>In anthropological approach, linguistics can be divided into several types—</a:t>
            </a:r>
          </a:p>
          <a:p>
            <a:pPr lvl="0"/>
            <a:r>
              <a:rPr lang="en-US" b="1" i="1" dirty="0"/>
              <a:t>Descriptive or Structural linguistics</a:t>
            </a:r>
            <a:r>
              <a:rPr lang="en-US" dirty="0"/>
              <a:t>– deals with the characteristics sound unit employed in a language and its grammatical system.</a:t>
            </a:r>
          </a:p>
          <a:p>
            <a:pPr lvl="0"/>
            <a:r>
              <a:rPr lang="en-US" b="1" i="1" dirty="0"/>
              <a:t>Historical linguistics</a:t>
            </a:r>
            <a:r>
              <a:rPr lang="en-US" dirty="0"/>
              <a:t>– deals with changes in language overtime, including sound shifts &amp; the influence of one language on another.</a:t>
            </a:r>
          </a:p>
          <a:p>
            <a:pPr lvl="0"/>
            <a:r>
              <a:rPr lang="en-US" b="1" i="1" dirty="0"/>
              <a:t>Cognitive Anthropology</a:t>
            </a:r>
            <a:r>
              <a:rPr lang="en-US" dirty="0"/>
              <a:t>– It is can concerned with the ways in which the speaker of a particular language classify and conceptualize phenomena. </a:t>
            </a:r>
          </a:p>
        </p:txBody>
      </p:sp>
    </p:spTree>
    <p:extLst>
      <p:ext uri="{BB962C8B-B14F-4D97-AF65-F5344CB8AC3E}">
        <p14:creationId xmlns:p14="http://schemas.microsoft.com/office/powerpoint/2010/main" val="3396069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305800" cy="1417638"/>
          </a:xfrm>
        </p:spPr>
        <p:txBody>
          <a:bodyPr>
            <a:noAutofit/>
          </a:bodyPr>
          <a:lstStyle/>
          <a:p>
            <a:r>
              <a:rPr lang="en-US" sz="3200" b="1" dirty="0"/>
              <a:t>Classification of mineral resources of Bangladesh</a:t>
            </a:r>
            <a:br>
              <a:rPr lang="en-US" sz="3200" dirty="0"/>
            </a:br>
            <a:endParaRPr lang="en-US" sz="3200" dirty="0"/>
          </a:p>
        </p:txBody>
      </p:sp>
      <p:sp>
        <p:nvSpPr>
          <p:cNvPr id="3" name="Content Placeholder 2"/>
          <p:cNvSpPr>
            <a:spLocks noGrp="1"/>
          </p:cNvSpPr>
          <p:nvPr>
            <p:ph idx="1"/>
          </p:nvPr>
        </p:nvSpPr>
        <p:spPr>
          <a:xfrm>
            <a:off x="1981200" y="1066800"/>
            <a:ext cx="8229600" cy="5410200"/>
          </a:xfrm>
        </p:spPr>
        <p:txBody>
          <a:bodyPr>
            <a:normAutofit fontScale="77500" lnSpcReduction="20000"/>
          </a:bodyPr>
          <a:lstStyle/>
          <a:p>
            <a:pPr marL="0" indent="0">
              <a:buNone/>
            </a:pPr>
            <a:r>
              <a:rPr lang="en-US" dirty="0"/>
              <a:t>Those are listed below-</a:t>
            </a:r>
          </a:p>
          <a:p>
            <a:r>
              <a:rPr lang="en-US" dirty="0"/>
              <a:t> </a:t>
            </a:r>
            <a:r>
              <a:rPr lang="en-US" b="1" dirty="0"/>
              <a:t>Power resources:</a:t>
            </a:r>
            <a:endParaRPr lang="en-US" dirty="0"/>
          </a:p>
          <a:p>
            <a:pPr lvl="0"/>
            <a:r>
              <a:rPr lang="en-US" b="1" dirty="0"/>
              <a:t>Immaterial mineral resources.</a:t>
            </a:r>
          </a:p>
          <a:p>
            <a:pPr lvl="0"/>
            <a:r>
              <a:rPr lang="en-US" b="1" dirty="0"/>
              <a:t>Material mineral resources.</a:t>
            </a:r>
          </a:p>
          <a:p>
            <a:pPr marL="0" indent="0">
              <a:buNone/>
            </a:pPr>
            <a:r>
              <a:rPr lang="en-US" b="1" dirty="0"/>
              <a:t>Power resources: </a:t>
            </a:r>
            <a:r>
              <a:rPr lang="en-US" dirty="0"/>
              <a:t>All the mineral resources which are used to produce power for our uses are called power resources. Some of our mineral resources are in this category. Those are</a:t>
            </a:r>
          </a:p>
          <a:p>
            <a:pPr lvl="0"/>
            <a:r>
              <a:rPr lang="en-US" dirty="0"/>
              <a:t>Natural Gas.</a:t>
            </a:r>
          </a:p>
          <a:p>
            <a:pPr lvl="0"/>
            <a:r>
              <a:rPr lang="en-US" dirty="0"/>
              <a:t>Coal.</a:t>
            </a:r>
          </a:p>
          <a:p>
            <a:pPr lvl="0"/>
            <a:r>
              <a:rPr lang="en-US" dirty="0" err="1"/>
              <a:t>Carosine</a:t>
            </a:r>
            <a:r>
              <a:rPr lang="en-US" dirty="0"/>
              <a:t> Oil.</a:t>
            </a:r>
          </a:p>
          <a:p>
            <a:pPr lvl="0"/>
            <a:r>
              <a:rPr lang="en-US" dirty="0"/>
              <a:t>Petroleum </a:t>
            </a:r>
            <a:r>
              <a:rPr lang="en-US" dirty="0" err="1"/>
              <a:t>etc</a:t>
            </a:r>
            <a:endParaRPr lang="en-US" dirty="0"/>
          </a:p>
          <a:p>
            <a:pPr marL="0" indent="0">
              <a:buNone/>
            </a:pPr>
            <a:r>
              <a:rPr lang="en-US" dirty="0"/>
              <a:t>Though we have some other power resources which are not coming from mineral those areas-</a:t>
            </a:r>
          </a:p>
          <a:p>
            <a:pPr lvl="0"/>
            <a:r>
              <a:rPr lang="en-US" dirty="0"/>
              <a:t>Wood fuel.</a:t>
            </a:r>
          </a:p>
          <a:p>
            <a:pPr lvl="0"/>
            <a:r>
              <a:rPr lang="en-US" dirty="0"/>
              <a:t>Electric power.</a:t>
            </a:r>
          </a:p>
          <a:p>
            <a:pPr lvl="0"/>
            <a:r>
              <a:rPr lang="en-US" dirty="0"/>
              <a:t>Tidal power etc.</a:t>
            </a:r>
          </a:p>
        </p:txBody>
      </p:sp>
    </p:spTree>
    <p:extLst>
      <p:ext uri="{BB962C8B-B14F-4D97-AF65-F5344CB8AC3E}">
        <p14:creationId xmlns:p14="http://schemas.microsoft.com/office/powerpoint/2010/main" val="1970457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609600"/>
            <a:ext cx="5029200" cy="6192982"/>
          </a:xfrm>
        </p:spPr>
        <p:txBody>
          <a:bodyPr>
            <a:normAutofit/>
          </a:bodyPr>
          <a:lstStyle/>
          <a:p>
            <a:r>
              <a:rPr lang="en-US" sz="2200" b="1" dirty="0"/>
              <a:t>Immaterial mineral resources:  </a:t>
            </a:r>
            <a:r>
              <a:rPr lang="en-US" sz="2200" dirty="0"/>
              <a:t>All mineral resources which are not material can be categorized in this group. We can have some of this resource. That are-</a:t>
            </a:r>
          </a:p>
          <a:p>
            <a:pPr lvl="0"/>
            <a:r>
              <a:rPr lang="en-US" sz="2200" dirty="0"/>
              <a:t>Lime stone</a:t>
            </a:r>
          </a:p>
          <a:p>
            <a:pPr lvl="0"/>
            <a:r>
              <a:rPr lang="en-US" sz="2200" dirty="0"/>
              <a:t>Glass sand (silica sand)</a:t>
            </a:r>
          </a:p>
          <a:p>
            <a:pPr lvl="0"/>
            <a:r>
              <a:rPr lang="en-US" sz="2200" dirty="0"/>
              <a:t>China clay (White clay)  </a:t>
            </a:r>
          </a:p>
          <a:p>
            <a:pPr lvl="0"/>
            <a:r>
              <a:rPr lang="en-US" sz="2200" dirty="0"/>
              <a:t>Hard Rock</a:t>
            </a:r>
          </a:p>
          <a:p>
            <a:pPr lvl="0"/>
            <a:r>
              <a:rPr lang="en-US" sz="2200" dirty="0"/>
              <a:t>Mineral Sand</a:t>
            </a:r>
          </a:p>
          <a:p>
            <a:pPr lvl="0"/>
            <a:r>
              <a:rPr lang="en-US" sz="2200" dirty="0"/>
              <a:t> Salt</a:t>
            </a:r>
          </a:p>
          <a:p>
            <a:pPr lvl="0"/>
            <a:r>
              <a:rPr lang="en-US" sz="2200" dirty="0"/>
              <a:t>Atomic Sand</a:t>
            </a:r>
          </a:p>
          <a:p>
            <a:pPr lvl="0"/>
            <a:r>
              <a:rPr lang="en-US" sz="2200" dirty="0"/>
              <a:t>Sulfur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3875248"/>
            <a:ext cx="2438400" cy="2540000"/>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070" y="577756"/>
            <a:ext cx="326231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225" y="3875249"/>
            <a:ext cx="3438525"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734385" y="6424757"/>
            <a:ext cx="3000501" cy="369332"/>
          </a:xfrm>
          <a:prstGeom prst="rect">
            <a:avLst/>
          </a:prstGeom>
        </p:spPr>
        <p:txBody>
          <a:bodyPr wrap="none">
            <a:spAutoFit/>
          </a:bodyPr>
          <a:lstStyle/>
          <a:p>
            <a:r>
              <a:rPr lang="en-US" dirty="0"/>
              <a:t>Fossiliferous limestone, Sylhet</a:t>
            </a:r>
          </a:p>
        </p:txBody>
      </p:sp>
      <p:sp>
        <p:nvSpPr>
          <p:cNvPr id="5" name="Rectangle 4"/>
          <p:cNvSpPr/>
          <p:nvPr/>
        </p:nvSpPr>
        <p:spPr>
          <a:xfrm>
            <a:off x="7652971" y="3215761"/>
            <a:ext cx="1980029" cy="369332"/>
          </a:xfrm>
          <a:prstGeom prst="rect">
            <a:avLst/>
          </a:prstGeom>
        </p:spPr>
        <p:txBody>
          <a:bodyPr wrap="none">
            <a:spAutoFit/>
          </a:bodyPr>
          <a:lstStyle/>
          <a:p>
            <a:r>
              <a:rPr lang="en-US" dirty="0"/>
              <a:t>Glass sand, </a:t>
            </a:r>
            <a:r>
              <a:rPr lang="en-US" dirty="0" err="1"/>
              <a:t>Comilla</a:t>
            </a:r>
            <a:endParaRPr lang="en-US" dirty="0"/>
          </a:p>
        </p:txBody>
      </p:sp>
      <p:sp>
        <p:nvSpPr>
          <p:cNvPr id="6" name="Rectangle 5"/>
          <p:cNvSpPr/>
          <p:nvPr/>
        </p:nvSpPr>
        <p:spPr>
          <a:xfrm>
            <a:off x="7615200" y="6400844"/>
            <a:ext cx="2251835" cy="369332"/>
          </a:xfrm>
          <a:prstGeom prst="rect">
            <a:avLst/>
          </a:prstGeom>
        </p:spPr>
        <p:txBody>
          <a:bodyPr wrap="none">
            <a:spAutoFit/>
          </a:bodyPr>
          <a:lstStyle/>
          <a:p>
            <a:r>
              <a:rPr lang="en-US" dirty="0"/>
              <a:t>White clay, </a:t>
            </a:r>
            <a:r>
              <a:rPr lang="en-US" dirty="0" err="1"/>
              <a:t>Netrokona</a:t>
            </a:r>
            <a:endParaRPr lang="en-US" dirty="0"/>
          </a:p>
        </p:txBody>
      </p:sp>
    </p:spTree>
    <p:extLst>
      <p:ext uri="{BB962C8B-B14F-4D97-AF65-F5344CB8AC3E}">
        <p14:creationId xmlns:p14="http://schemas.microsoft.com/office/powerpoint/2010/main" val="2254791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00"/>
            <a:ext cx="8229600" cy="4876800"/>
          </a:xfrm>
        </p:spPr>
        <p:txBody>
          <a:bodyPr>
            <a:normAutofit/>
          </a:bodyPr>
          <a:lstStyle/>
          <a:p>
            <a:r>
              <a:rPr lang="en-US" sz="2200" b="1" dirty="0"/>
              <a:t>Material mineral resources:</a:t>
            </a:r>
            <a:endParaRPr lang="en-US" sz="2200" dirty="0"/>
          </a:p>
          <a:p>
            <a:pPr lvl="0"/>
            <a:r>
              <a:rPr lang="en-US" sz="2200" dirty="0"/>
              <a:t>Copper</a:t>
            </a:r>
          </a:p>
          <a:p>
            <a:pPr lvl="0"/>
            <a:r>
              <a:rPr lang="en-US" sz="2200" dirty="0"/>
              <a:t>Iron</a:t>
            </a:r>
          </a:p>
          <a:p>
            <a:pPr lvl="0"/>
            <a:r>
              <a:rPr lang="en-US" sz="2200" dirty="0"/>
              <a:t>Zinc etc.</a:t>
            </a:r>
          </a:p>
          <a:p>
            <a:pPr marL="0" indent="0">
              <a:buNone/>
            </a:pPr>
            <a:r>
              <a:rPr lang="en-US" sz="2200" dirty="0"/>
              <a:t>Though these types of resources are not found in our country but many scientist thinks that we might have these resources under the surface and we may discovered its future period and consume it.</a:t>
            </a:r>
          </a:p>
          <a:p>
            <a:endParaRPr lang="en-US" dirty="0"/>
          </a:p>
        </p:txBody>
      </p:sp>
    </p:spTree>
    <p:extLst>
      <p:ext uri="{BB962C8B-B14F-4D97-AF65-F5344CB8AC3E}">
        <p14:creationId xmlns:p14="http://schemas.microsoft.com/office/powerpoint/2010/main" val="1141971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Description of mineral and power resources of Bangladesh</a:t>
            </a:r>
            <a:br>
              <a:rPr lang="en-US" dirty="0"/>
            </a:br>
            <a:endParaRPr lang="en-US" dirty="0"/>
          </a:p>
        </p:txBody>
      </p:sp>
      <p:sp>
        <p:nvSpPr>
          <p:cNvPr id="3" name="Content Placeholder 2"/>
          <p:cNvSpPr>
            <a:spLocks noGrp="1"/>
          </p:cNvSpPr>
          <p:nvPr>
            <p:ph idx="1"/>
          </p:nvPr>
        </p:nvSpPr>
        <p:spPr>
          <a:xfrm>
            <a:off x="1981200" y="1219200"/>
            <a:ext cx="8229600" cy="5257800"/>
          </a:xfrm>
        </p:spPr>
        <p:txBody>
          <a:bodyPr>
            <a:normAutofit fontScale="77500" lnSpcReduction="20000"/>
          </a:bodyPr>
          <a:lstStyle/>
          <a:p>
            <a:pPr marL="0" indent="0">
              <a:buNone/>
            </a:pPr>
            <a:r>
              <a:rPr lang="en-US" b="1" dirty="0"/>
              <a:t> </a:t>
            </a:r>
            <a:endParaRPr lang="en-US" dirty="0"/>
          </a:p>
          <a:p>
            <a:pPr marL="0" indent="0">
              <a:buNone/>
            </a:pPr>
            <a:r>
              <a:rPr lang="en-US" b="1" dirty="0"/>
              <a:t>Natural Gas:  </a:t>
            </a:r>
            <a:r>
              <a:rPr lang="en-US" dirty="0"/>
              <a:t>Natural Gas is the most important resources for our country. From the very past time our scientist assume that our country have a huge amount of natural gas, but we discovered these gas fields for the first time just after 1950.</a:t>
            </a:r>
          </a:p>
          <a:p>
            <a:pPr marL="0" indent="0">
              <a:buNone/>
            </a:pPr>
            <a:r>
              <a:rPr lang="en-US" b="1" dirty="0"/>
              <a:t>Coal:  </a:t>
            </a:r>
            <a:r>
              <a:rPr lang="en-US" dirty="0"/>
              <a:t>Coal is an important mineral resource for Bangladesh. We have different types of coal. That are-</a:t>
            </a:r>
          </a:p>
          <a:p>
            <a:pPr lvl="0"/>
            <a:r>
              <a:rPr lang="en-US" dirty="0"/>
              <a:t>Bituminous coal (best coal in Bangladesh)</a:t>
            </a:r>
          </a:p>
          <a:p>
            <a:pPr lvl="0"/>
            <a:r>
              <a:rPr lang="en-US" dirty="0"/>
              <a:t>Pit coal</a:t>
            </a:r>
          </a:p>
          <a:p>
            <a:pPr lvl="0"/>
            <a:r>
              <a:rPr lang="en-US" dirty="0"/>
              <a:t>Lignite coal (worst coal in Bangladesh)</a:t>
            </a:r>
          </a:p>
          <a:p>
            <a:pPr marL="0" indent="0">
              <a:buNone/>
            </a:pPr>
            <a:r>
              <a:rPr lang="en-US" b="1" dirty="0"/>
              <a:t>Mineral oil:</a:t>
            </a:r>
            <a:endParaRPr lang="en-US" dirty="0"/>
          </a:p>
          <a:p>
            <a:pPr marL="0" indent="0">
              <a:buNone/>
            </a:pPr>
            <a:r>
              <a:rPr lang="en-US" dirty="0"/>
              <a:t>In 1987 our scientists found an oil field in </a:t>
            </a:r>
            <a:r>
              <a:rPr lang="en-US" dirty="0" err="1"/>
              <a:t>Sylhet’s</a:t>
            </a:r>
            <a:r>
              <a:rPr lang="en-US" dirty="0"/>
              <a:t> </a:t>
            </a:r>
            <a:r>
              <a:rPr lang="en-US" dirty="0" err="1"/>
              <a:t>Horipur</a:t>
            </a:r>
            <a:r>
              <a:rPr lang="en-US" dirty="0"/>
              <a:t> and another one in </a:t>
            </a:r>
            <a:r>
              <a:rPr lang="en-US" dirty="0" err="1"/>
              <a:t>Bormihal</a:t>
            </a:r>
            <a:r>
              <a:rPr lang="en-US" dirty="0"/>
              <a:t> of </a:t>
            </a:r>
            <a:r>
              <a:rPr lang="en-US" dirty="0" err="1"/>
              <a:t>Moulovibazar</a:t>
            </a:r>
            <a:r>
              <a:rPr lang="en-US" dirty="0"/>
              <a:t>. In </a:t>
            </a:r>
            <a:r>
              <a:rPr lang="en-US" dirty="0" err="1"/>
              <a:t>Haripur</a:t>
            </a:r>
            <a:r>
              <a:rPr lang="en-US" dirty="0"/>
              <a:t> we have four core barrel oil reserves.</a:t>
            </a:r>
          </a:p>
          <a:p>
            <a:pPr marL="0" indent="0">
              <a:buNone/>
            </a:pPr>
            <a:r>
              <a:rPr lang="en-US" dirty="0"/>
              <a:t> </a:t>
            </a:r>
            <a:r>
              <a:rPr lang="en-US" b="1" dirty="0"/>
              <a:t>Limestone: </a:t>
            </a:r>
            <a:r>
              <a:rPr lang="en-US" dirty="0"/>
              <a:t> Limestone is popular for the raw materials of cement. </a:t>
            </a:r>
            <a:r>
              <a:rPr lang="en-US" dirty="0" err="1"/>
              <a:t>Limestones</a:t>
            </a:r>
            <a:r>
              <a:rPr lang="en-US" dirty="0"/>
              <a:t> have been discovered in Nineteen Century at </a:t>
            </a:r>
            <a:r>
              <a:rPr lang="en-US" dirty="0" err="1"/>
              <a:t>Sylhet’s</a:t>
            </a:r>
            <a:r>
              <a:rPr lang="en-US" dirty="0"/>
              <a:t> </a:t>
            </a:r>
            <a:r>
              <a:rPr lang="en-US" dirty="0" err="1"/>
              <a:t>Jaflong</a:t>
            </a:r>
            <a:r>
              <a:rPr lang="en-US" dirty="0"/>
              <a:t> and </a:t>
            </a:r>
            <a:r>
              <a:rPr lang="en-US" dirty="0" err="1"/>
              <a:t>Joyontika</a:t>
            </a:r>
            <a:r>
              <a:rPr lang="en-US" dirty="0"/>
              <a:t>.</a:t>
            </a:r>
          </a:p>
          <a:p>
            <a:endParaRPr lang="en-US" dirty="0"/>
          </a:p>
        </p:txBody>
      </p:sp>
    </p:spTree>
    <p:extLst>
      <p:ext uri="{BB962C8B-B14F-4D97-AF65-F5344CB8AC3E}">
        <p14:creationId xmlns:p14="http://schemas.microsoft.com/office/powerpoint/2010/main" val="1914007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33401"/>
            <a:ext cx="8229600" cy="5592763"/>
          </a:xfrm>
        </p:spPr>
        <p:txBody>
          <a:bodyPr>
            <a:normAutofit fontScale="77500" lnSpcReduction="20000"/>
          </a:bodyPr>
          <a:lstStyle/>
          <a:p>
            <a:pPr marL="0" indent="0">
              <a:buNone/>
            </a:pPr>
            <a:r>
              <a:rPr lang="en-US" b="1" dirty="0"/>
              <a:t>Silica Sand: </a:t>
            </a:r>
            <a:r>
              <a:rPr lang="en-US" dirty="0"/>
              <a:t>Silica sand is the main raw material of glass industry. For these reason it is also called as glass sand. Silica sand is available in many places of Bangladesh.</a:t>
            </a:r>
          </a:p>
          <a:p>
            <a:pPr marL="0" indent="0">
              <a:buNone/>
            </a:pPr>
            <a:r>
              <a:rPr lang="en-US" b="1" dirty="0"/>
              <a:t>White clay: </a:t>
            </a:r>
            <a:r>
              <a:rPr lang="en-US" dirty="0"/>
              <a:t>Mainly it is used to produce Ceramic products and sanitary products. China clay is important for our ceramic and sanitary industry. Now a days it is also used as row material of electric accessories producing industry and some chemical industry.</a:t>
            </a:r>
          </a:p>
          <a:p>
            <a:pPr marL="0" indent="0">
              <a:buNone/>
            </a:pPr>
            <a:r>
              <a:rPr lang="en-US" b="1" dirty="0"/>
              <a:t>Mineral Sand:</a:t>
            </a:r>
            <a:endParaRPr lang="en-US" dirty="0"/>
          </a:p>
          <a:p>
            <a:pPr marL="0" indent="0">
              <a:buNone/>
            </a:pPr>
            <a:r>
              <a:rPr lang="en-US" dirty="0"/>
              <a:t>An Australian scientist had discovered the mineral sand in the sea shore of </a:t>
            </a:r>
            <a:r>
              <a:rPr lang="en-US" dirty="0" err="1"/>
              <a:t>Cox’sBazar</a:t>
            </a:r>
            <a:r>
              <a:rPr lang="en-US" dirty="0"/>
              <a:t> for the first time. This discovery might be a great opportunity for Bangladesh. This mineral sand is also called as radioactive sand. Scientist found this type of sand in follows place-</a:t>
            </a:r>
          </a:p>
          <a:p>
            <a:pPr lvl="0"/>
            <a:r>
              <a:rPr lang="en-US" dirty="0" err="1"/>
              <a:t>Cox’esbazar</a:t>
            </a:r>
            <a:endParaRPr lang="en-US" dirty="0"/>
          </a:p>
          <a:p>
            <a:pPr lvl="0"/>
            <a:r>
              <a:rPr lang="en-US" dirty="0" err="1"/>
              <a:t>Takenaf</a:t>
            </a:r>
            <a:endParaRPr lang="en-US" dirty="0"/>
          </a:p>
          <a:p>
            <a:pPr lvl="0"/>
            <a:r>
              <a:rPr lang="en-US" dirty="0" err="1"/>
              <a:t>Moheskhali</a:t>
            </a:r>
            <a:endParaRPr lang="en-US" dirty="0"/>
          </a:p>
          <a:p>
            <a:pPr lvl="0"/>
            <a:r>
              <a:rPr lang="en-US" dirty="0" err="1"/>
              <a:t>Maturberi</a:t>
            </a:r>
            <a:endParaRPr lang="en-US" dirty="0"/>
          </a:p>
          <a:p>
            <a:pPr lvl="0"/>
            <a:r>
              <a:rPr lang="en-US" dirty="0" err="1"/>
              <a:t>Kutubdia</a:t>
            </a:r>
            <a:endParaRPr lang="en-US" dirty="0"/>
          </a:p>
          <a:p>
            <a:endParaRPr lang="en-US" dirty="0"/>
          </a:p>
        </p:txBody>
      </p:sp>
    </p:spTree>
    <p:extLst>
      <p:ext uri="{BB962C8B-B14F-4D97-AF65-F5344CB8AC3E}">
        <p14:creationId xmlns:p14="http://schemas.microsoft.com/office/powerpoint/2010/main" val="2565113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85801"/>
            <a:ext cx="8229600" cy="5440363"/>
          </a:xfrm>
        </p:spPr>
        <p:txBody>
          <a:bodyPr>
            <a:normAutofit fontScale="85000" lnSpcReduction="20000"/>
          </a:bodyPr>
          <a:lstStyle/>
          <a:p>
            <a:pPr marL="0" indent="0">
              <a:buNone/>
            </a:pPr>
            <a:r>
              <a:rPr lang="en-US" b="1" dirty="0"/>
              <a:t>Salt: </a:t>
            </a:r>
            <a:r>
              <a:rPr lang="en-US" dirty="0"/>
              <a:t>Though salt is one kind of mineral resource but for our country it could not be called mineral resource. Main source of salt in our country is sea water that’s why it could not be called mineral resource in our country.</a:t>
            </a:r>
          </a:p>
          <a:p>
            <a:pPr marL="0" indent="0">
              <a:buNone/>
            </a:pPr>
            <a:r>
              <a:rPr lang="en-US" b="1" dirty="0"/>
              <a:t>Sulfur: </a:t>
            </a:r>
            <a:r>
              <a:rPr lang="en-US" dirty="0"/>
              <a:t>Now we found little quantity of sulfur in our country. In Bangladesh we found it in </a:t>
            </a:r>
            <a:r>
              <a:rPr lang="en-US" dirty="0" err="1"/>
              <a:t>Kutubdia</a:t>
            </a:r>
            <a:r>
              <a:rPr lang="en-US" dirty="0"/>
              <a:t> which is in Cox’s Bazar District.</a:t>
            </a:r>
          </a:p>
          <a:p>
            <a:pPr marL="0" indent="0">
              <a:buNone/>
            </a:pPr>
            <a:r>
              <a:rPr lang="en-US" b="1" dirty="0"/>
              <a:t>Wood fuel: </a:t>
            </a:r>
            <a:r>
              <a:rPr lang="en-US" dirty="0"/>
              <a:t>It is one kind of power resource in our country. Still today many people of our country use wood fuel for their daily purpose like cooking. Using wood fuel as the source energy is little bit harmful for our nature. </a:t>
            </a:r>
          </a:p>
          <a:p>
            <a:pPr marL="0" indent="0">
              <a:buNone/>
            </a:pPr>
            <a:r>
              <a:rPr lang="en-US" b="1" dirty="0"/>
              <a:t>Electric power: </a:t>
            </a:r>
            <a:r>
              <a:rPr lang="en-US" dirty="0"/>
              <a:t>Electric power is very important for our country. Most of our industries are being operated by electricity. Bangladesh has total ten centers where electricity has been producing.</a:t>
            </a:r>
          </a:p>
          <a:p>
            <a:pPr marL="0" indent="0">
              <a:buNone/>
            </a:pPr>
            <a:r>
              <a:rPr lang="en-US" b="1" dirty="0"/>
              <a:t>Tidal power:  </a:t>
            </a:r>
            <a:r>
              <a:rPr lang="en-US" dirty="0"/>
              <a:t>Our government should have to take proper care and give proper attention in this sector by using tidal power so that we can produce more electricity.</a:t>
            </a:r>
          </a:p>
          <a:p>
            <a:endParaRPr lang="en-US" dirty="0"/>
          </a:p>
        </p:txBody>
      </p:sp>
    </p:spTree>
    <p:extLst>
      <p:ext uri="{BB962C8B-B14F-4D97-AF65-F5344CB8AC3E}">
        <p14:creationId xmlns:p14="http://schemas.microsoft.com/office/powerpoint/2010/main" val="3381524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Uses of mineral resources: Industrial setup</a:t>
            </a:r>
            <a:br>
              <a:rPr lang="en-US" sz="3600" dirty="0"/>
            </a:br>
            <a:endParaRPr lang="en-US" dirty="0"/>
          </a:p>
        </p:txBody>
      </p:sp>
      <p:sp>
        <p:nvSpPr>
          <p:cNvPr id="3" name="Content Placeholder 2"/>
          <p:cNvSpPr>
            <a:spLocks noGrp="1"/>
          </p:cNvSpPr>
          <p:nvPr>
            <p:ph idx="1"/>
          </p:nvPr>
        </p:nvSpPr>
        <p:spPr>
          <a:xfrm>
            <a:off x="1752600" y="1219200"/>
            <a:ext cx="8305800" cy="5486400"/>
          </a:xfrm>
        </p:spPr>
        <p:txBody>
          <a:bodyPr>
            <a:normAutofit fontScale="85000" lnSpcReduction="20000"/>
          </a:bodyPr>
          <a:lstStyle/>
          <a:p>
            <a:pPr marL="0" indent="0">
              <a:buNone/>
            </a:pPr>
            <a:r>
              <a:rPr lang="en-US" b="1" dirty="0"/>
              <a:t> </a:t>
            </a:r>
            <a:endParaRPr lang="en-US" sz="2400" dirty="0"/>
          </a:p>
          <a:p>
            <a:pPr marL="0" indent="0">
              <a:buNone/>
            </a:pPr>
            <a:r>
              <a:rPr lang="en-US" sz="2600" dirty="0"/>
              <a:t>Some uses of our mineral resources for the development of our economy in industrial sector are given bellow-</a:t>
            </a:r>
          </a:p>
          <a:p>
            <a:pPr marL="0" indent="0">
              <a:buNone/>
            </a:pPr>
            <a:r>
              <a:rPr lang="en-US" sz="2600" dirty="0"/>
              <a:t> </a:t>
            </a:r>
          </a:p>
          <a:p>
            <a:pPr lvl="1"/>
            <a:r>
              <a:rPr lang="en-US" sz="2600" b="1" dirty="0"/>
              <a:t>Raw material and industrial development in Bangladesh: </a:t>
            </a:r>
            <a:r>
              <a:rPr lang="en-US" sz="2600" dirty="0"/>
              <a:t>We are using Natural Gas, Silica Sand, white clay as raw material. For these reason Fertilizer, Cement industry are developing in our country. So we can tell mineral resources helping us to make our country industrialized.</a:t>
            </a:r>
          </a:p>
          <a:p>
            <a:pPr lvl="1"/>
            <a:r>
              <a:rPr lang="en-US" sz="2600" b="1" dirty="0"/>
              <a:t>Power source:  </a:t>
            </a:r>
            <a:r>
              <a:rPr lang="en-US" sz="2600" dirty="0"/>
              <a:t>Maximum small and large industries are using heat Electricity and natural gas is main element or key element to produced heat electricity.</a:t>
            </a:r>
          </a:p>
          <a:p>
            <a:pPr lvl="1"/>
            <a:r>
              <a:rPr lang="en-US" sz="2600" b="1" dirty="0"/>
              <a:t>Fuel: </a:t>
            </a:r>
            <a:r>
              <a:rPr lang="en-US" sz="2600" dirty="0"/>
              <a:t>Natural gas founded in Bangladesh used as fuel for cooking. For this reason most Bangladeshi people gets most economic facilities. On other hand gas also used for produce heat in most fertilized factory.</a:t>
            </a:r>
          </a:p>
          <a:p>
            <a:pPr lvl="1"/>
            <a:r>
              <a:rPr lang="en-US" sz="2600" b="1" dirty="0"/>
              <a:t>Natural Gas: </a:t>
            </a:r>
            <a:r>
              <a:rPr lang="en-US" sz="2600" dirty="0"/>
              <a:t>Our natural gas and other resources helping us, it makes our import cost of gas and other energy very low. All the mineral resources that we have we need not to import those. By this way they saved a huge amount of foreign currency.</a:t>
            </a:r>
          </a:p>
          <a:p>
            <a:endParaRPr lang="en-US" dirty="0"/>
          </a:p>
        </p:txBody>
      </p:sp>
    </p:spTree>
    <p:extLst>
      <p:ext uri="{BB962C8B-B14F-4D97-AF65-F5344CB8AC3E}">
        <p14:creationId xmlns:p14="http://schemas.microsoft.com/office/powerpoint/2010/main" val="3647851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33401"/>
            <a:ext cx="8229600" cy="5592763"/>
          </a:xfrm>
        </p:spPr>
        <p:txBody>
          <a:bodyPr>
            <a:normAutofit lnSpcReduction="10000"/>
          </a:bodyPr>
          <a:lstStyle/>
          <a:p>
            <a:pPr lvl="1"/>
            <a:r>
              <a:rPr lang="en-US" b="1" dirty="0"/>
              <a:t>Development of Agriculture: </a:t>
            </a:r>
            <a:r>
              <a:rPr lang="en-US" dirty="0"/>
              <a:t>Our mineral resources especially natural gases help us to produce more agricultural product indirectly. Natural gas helps to produce fertilizer and fertilizer helps us to produce more crops.</a:t>
            </a:r>
            <a:endParaRPr lang="en-US" sz="2000" dirty="0"/>
          </a:p>
          <a:p>
            <a:pPr lvl="1"/>
            <a:r>
              <a:rPr lang="en-US" b="1" dirty="0"/>
              <a:t>National income: </a:t>
            </a:r>
            <a:r>
              <a:rPr lang="en-US" dirty="0"/>
              <a:t>Mineral resources of a country help to increase the national income of the country.</a:t>
            </a:r>
            <a:endParaRPr lang="en-US" sz="2000" dirty="0"/>
          </a:p>
          <a:p>
            <a:pPr lvl="1"/>
            <a:r>
              <a:rPr lang="en-US" b="1" dirty="0"/>
              <a:t> Higher living standard: </a:t>
            </a:r>
            <a:r>
              <a:rPr lang="en-US" dirty="0"/>
              <a:t>Availability of mineral resources makes our national income higher. It helps to create employment opportunities and spread economic activities. As a result per capital income also rises and standard of living of our people being higher People are getting more facilities. For development of our industrial sector and our economy it has  great importance. But we are very unlucky that we have lack of sufficient amount of mineral resources. Iron, Manganese, Bauxite </a:t>
            </a:r>
            <a:r>
              <a:rPr lang="en-US" dirty="0" err="1"/>
              <a:t>etc</a:t>
            </a:r>
            <a:r>
              <a:rPr lang="en-US" dirty="0"/>
              <a:t> . mineral is not available in our country and our oil resources are not rich enough. If we have these resources then our country could be more developed.</a:t>
            </a:r>
            <a:endParaRPr lang="en-US" sz="2000" dirty="0"/>
          </a:p>
          <a:p>
            <a:pPr marL="0" indent="0">
              <a:buNone/>
            </a:pPr>
            <a:endParaRPr lang="en-US" dirty="0"/>
          </a:p>
        </p:txBody>
      </p:sp>
    </p:spTree>
    <p:extLst>
      <p:ext uri="{BB962C8B-B14F-4D97-AF65-F5344CB8AC3E}">
        <p14:creationId xmlns:p14="http://schemas.microsoft.com/office/powerpoint/2010/main" val="2909428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sz="2200" b="1" dirty="0"/>
              <a:t>Solve Unemployment: </a:t>
            </a:r>
            <a:r>
              <a:rPr lang="en-US" sz="2200" dirty="0"/>
              <a:t>Mineral and power resources help to spread our economic activities and solve little portion of unemployment problem, It helps us to solve unemployment thus this way—–</a:t>
            </a:r>
          </a:p>
          <a:p>
            <a:pPr lvl="0"/>
            <a:r>
              <a:rPr lang="en-US" sz="2200" dirty="0"/>
              <a:t>Many people all over the country works in different places. People work in gas field Oil field and other places when we find our mineral resource. It creates opportunity for our people to get works and get new job.</a:t>
            </a:r>
          </a:p>
          <a:p>
            <a:pPr lvl="0"/>
            <a:r>
              <a:rPr lang="en-US" sz="2200" dirty="0"/>
              <a:t>For mineral resources many industry are building our country, it also creating many people’s employment opportunity.</a:t>
            </a:r>
          </a:p>
          <a:p>
            <a:endParaRPr lang="en-US" dirty="0"/>
          </a:p>
        </p:txBody>
      </p:sp>
    </p:spTree>
    <p:extLst>
      <p:ext uri="{BB962C8B-B14F-4D97-AF65-F5344CB8AC3E}">
        <p14:creationId xmlns:p14="http://schemas.microsoft.com/office/powerpoint/2010/main" val="1956906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Pre-History</a:t>
            </a:r>
          </a:p>
        </p:txBody>
      </p:sp>
      <p:sp>
        <p:nvSpPr>
          <p:cNvPr id="3" name="Content Placeholder 2"/>
          <p:cNvSpPr>
            <a:spLocks noGrp="1"/>
          </p:cNvSpPr>
          <p:nvPr>
            <p:ph idx="1"/>
          </p:nvPr>
        </p:nvSpPr>
        <p:spPr/>
        <p:txBody>
          <a:bodyPr>
            <a:normAutofit fontScale="92500" lnSpcReduction="10000"/>
          </a:bodyPr>
          <a:lstStyle/>
          <a:p>
            <a:pPr marL="0" indent="0">
              <a:buNone/>
            </a:pPr>
            <a:endParaRPr lang="en-US" b="1" dirty="0"/>
          </a:p>
          <a:p>
            <a:pPr marL="0" indent="0">
              <a:buNone/>
            </a:pPr>
            <a:r>
              <a:rPr lang="en-US" dirty="0"/>
              <a:t>Stone Age remnants have been found in Bengal that date back 20,000 years. Regions which have yielded prehistoric artifacts in Bangladesh are the </a:t>
            </a:r>
            <a:r>
              <a:rPr lang="en-US" b="1" dirty="0" err="1"/>
              <a:t>Lalmai</a:t>
            </a:r>
            <a:r>
              <a:rPr lang="en-US" b="1" dirty="0"/>
              <a:t> hills </a:t>
            </a:r>
            <a:r>
              <a:rPr lang="en-US" dirty="0"/>
              <a:t>near </a:t>
            </a:r>
            <a:r>
              <a:rPr lang="en-US" dirty="0" err="1"/>
              <a:t>Comilla</a:t>
            </a:r>
            <a:r>
              <a:rPr lang="en-US" dirty="0"/>
              <a:t>, </a:t>
            </a:r>
            <a:r>
              <a:rPr lang="en-US" b="1" dirty="0" err="1"/>
              <a:t>Chaklapunji</a:t>
            </a:r>
            <a:r>
              <a:rPr lang="en-US" b="1" dirty="0"/>
              <a:t> </a:t>
            </a:r>
            <a:r>
              <a:rPr lang="en-US" dirty="0"/>
              <a:t>Tea Garden of </a:t>
            </a:r>
            <a:r>
              <a:rPr lang="en-US" b="1" dirty="0" err="1"/>
              <a:t>Chunarughat</a:t>
            </a:r>
            <a:r>
              <a:rPr lang="en-US" dirty="0"/>
              <a:t> in the </a:t>
            </a:r>
            <a:r>
              <a:rPr lang="en-US" b="1" dirty="0" err="1"/>
              <a:t>Habiganj</a:t>
            </a:r>
            <a:r>
              <a:rPr lang="en-US" dirty="0"/>
              <a:t> district of Sylhet</a:t>
            </a:r>
            <a:r>
              <a:rPr lang="en-US" b="1" dirty="0"/>
              <a:t>, </a:t>
            </a:r>
            <a:r>
              <a:rPr lang="en-US" b="1" dirty="0" err="1"/>
              <a:t>Sitakunda</a:t>
            </a:r>
            <a:r>
              <a:rPr lang="en-US" b="1" dirty="0"/>
              <a:t> </a:t>
            </a:r>
            <a:r>
              <a:rPr lang="en-US" dirty="0"/>
              <a:t>and </a:t>
            </a:r>
            <a:r>
              <a:rPr lang="en-US" b="1" dirty="0" err="1"/>
              <a:t>Rangamati</a:t>
            </a:r>
            <a:r>
              <a:rPr lang="en-US" b="1" dirty="0"/>
              <a:t> </a:t>
            </a:r>
            <a:r>
              <a:rPr lang="en-US" dirty="0"/>
              <a:t>of the Chittagong region, and the </a:t>
            </a:r>
            <a:r>
              <a:rPr lang="en-US" b="1" dirty="0"/>
              <a:t>Wari-</a:t>
            </a:r>
            <a:r>
              <a:rPr lang="en-US" b="1" dirty="0" err="1"/>
              <a:t>Bateshwar</a:t>
            </a:r>
            <a:r>
              <a:rPr lang="en-US" dirty="0"/>
              <a:t> of </a:t>
            </a:r>
            <a:r>
              <a:rPr lang="en-US" dirty="0" err="1"/>
              <a:t>Narshingdi</a:t>
            </a:r>
            <a:r>
              <a:rPr lang="en-US" dirty="0"/>
              <a:t> district. These regions of Bangladesh contain both Pleistocene deposits and suitable raw materials. Wari-</a:t>
            </a:r>
            <a:r>
              <a:rPr lang="en-US" dirty="0" err="1"/>
              <a:t>Bateshwar</a:t>
            </a:r>
            <a:r>
              <a:rPr lang="en-US" dirty="0"/>
              <a:t>, several </a:t>
            </a:r>
            <a:r>
              <a:rPr lang="en-US" b="1" dirty="0"/>
              <a:t>Neolithic </a:t>
            </a:r>
            <a:r>
              <a:rPr lang="en-US" dirty="0"/>
              <a:t>tools such as </a:t>
            </a:r>
            <a:r>
              <a:rPr lang="en-US" dirty="0" err="1"/>
              <a:t>celts</a:t>
            </a:r>
            <a:r>
              <a:rPr lang="en-US" dirty="0"/>
              <a:t>, shouldered axes, </a:t>
            </a:r>
            <a:r>
              <a:rPr lang="en-US" dirty="0" err="1"/>
              <a:t>etc</a:t>
            </a:r>
            <a:r>
              <a:rPr lang="en-US" dirty="0"/>
              <a:t> made on </a:t>
            </a:r>
            <a:r>
              <a:rPr lang="en-US" b="1" dirty="0"/>
              <a:t>sand stone, silt stone</a:t>
            </a:r>
            <a:r>
              <a:rPr lang="en-US" dirty="0"/>
              <a:t> and fossil wood have been found, though their raw materials are not locally available. The most suitable rock in this region is </a:t>
            </a:r>
            <a:r>
              <a:rPr lang="en-US" b="1" dirty="0"/>
              <a:t>fossil wood </a:t>
            </a:r>
            <a:r>
              <a:rPr lang="en-US" dirty="0"/>
              <a:t>and this is what was used as the raw material of the prehistoric industry of Bengal region. </a:t>
            </a:r>
          </a:p>
        </p:txBody>
      </p:sp>
    </p:spTree>
    <p:extLst>
      <p:ext uri="{BB962C8B-B14F-4D97-AF65-F5344CB8AC3E}">
        <p14:creationId xmlns:p14="http://schemas.microsoft.com/office/powerpoint/2010/main" val="341018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6"/>
            <a:ext cx="8689976" cy="656803"/>
          </a:xfrm>
        </p:spPr>
        <p:txBody>
          <a:bodyPr>
            <a:normAutofit/>
          </a:bodyPr>
          <a:lstStyle/>
          <a:p>
            <a:r>
              <a:rPr lang="en-US" sz="2400" b="1" dirty="0">
                <a:latin typeface="Arial" panose="020B0604020202020204" pitchFamily="34" charset="0"/>
                <a:cs typeface="Arial" panose="020B0604020202020204" pitchFamily="34" charset="0"/>
              </a:rPr>
              <a:t>Origin of the word </a:t>
            </a:r>
            <a:r>
              <a:rPr lang="en-US" sz="2400" b="1" i="1" dirty="0">
                <a:latin typeface="Arial" panose="020B0604020202020204" pitchFamily="34" charset="0"/>
                <a:cs typeface="Arial" panose="020B0604020202020204" pitchFamily="34" charset="0"/>
              </a:rPr>
              <a:t>Bengal </a:t>
            </a:r>
            <a:r>
              <a:rPr lang="en-US" sz="2400" b="1" dirty="0">
                <a:latin typeface="Arial" panose="020B0604020202020204" pitchFamily="34" charset="0"/>
                <a:cs typeface="Arial" panose="020B0604020202020204" pitchFamily="34" charset="0"/>
              </a:rPr>
              <a:t>or </a:t>
            </a:r>
            <a:r>
              <a:rPr lang="en-US" sz="2400" b="1" dirty="0" err="1">
                <a:latin typeface="Arial" panose="020B0604020202020204" pitchFamily="34" charset="0"/>
                <a:cs typeface="Arial" panose="020B0604020202020204" pitchFamily="34" charset="0"/>
              </a:rPr>
              <a:t>bangla</a:t>
            </a:r>
            <a:endParaRPr lang="en-US" sz="2400" b="1"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751012" y="2125015"/>
            <a:ext cx="8689976" cy="4732986"/>
          </a:xfrm>
        </p:spPr>
        <p:txBody>
          <a:bodyPr>
            <a:normAutofit lnSpcReduction="10000"/>
          </a:bodyPr>
          <a:lstStyle/>
          <a:p>
            <a:pPr marL="342900" indent="-342900" algn="l">
              <a:buFont typeface="Arial" panose="020B0604020202020204" pitchFamily="34" charset="0"/>
              <a:buChar char="•"/>
            </a:pPr>
            <a:r>
              <a:rPr lang="en-US" sz="2400" cap="none" dirty="0">
                <a:solidFill>
                  <a:schemeClr val="tx1"/>
                </a:solidFill>
                <a:latin typeface="Arial" panose="020B0604020202020204" pitchFamily="34" charset="0"/>
                <a:cs typeface="Arial" panose="020B0604020202020204" pitchFamily="34" charset="0"/>
              </a:rPr>
              <a:t>The exact origin of the word </a:t>
            </a:r>
            <a:r>
              <a:rPr lang="en-US" sz="2400" b="1" i="1" cap="none" dirty="0" err="1">
                <a:solidFill>
                  <a:schemeClr val="tx1"/>
                </a:solidFill>
                <a:latin typeface="Arial" panose="020B0604020202020204" pitchFamily="34" charset="0"/>
                <a:cs typeface="Arial" panose="020B0604020202020204" pitchFamily="34" charset="0"/>
              </a:rPr>
              <a:t>bengal</a:t>
            </a:r>
            <a:r>
              <a:rPr lang="en-US" sz="2400" i="1" cap="none" dirty="0">
                <a:solidFill>
                  <a:schemeClr val="tx1"/>
                </a:solidFill>
                <a:latin typeface="Arial" panose="020B0604020202020204" pitchFamily="34" charset="0"/>
                <a:cs typeface="Arial" panose="020B0604020202020204" pitchFamily="34" charset="0"/>
              </a:rPr>
              <a:t> </a:t>
            </a:r>
            <a:r>
              <a:rPr lang="en-US" sz="2400" cap="none" dirty="0">
                <a:solidFill>
                  <a:schemeClr val="tx1"/>
                </a:solidFill>
                <a:latin typeface="Arial" panose="020B0604020202020204" pitchFamily="34" charset="0"/>
                <a:cs typeface="Arial" panose="020B0604020202020204" pitchFamily="34" charset="0"/>
              </a:rPr>
              <a:t>or ‘</a:t>
            </a:r>
            <a:r>
              <a:rPr lang="en-US" sz="2400" b="1" cap="none" dirty="0" err="1">
                <a:solidFill>
                  <a:schemeClr val="tx1"/>
                </a:solidFill>
                <a:latin typeface="Arial" panose="020B0604020202020204" pitchFamily="34" charset="0"/>
                <a:cs typeface="Arial" panose="020B0604020202020204" pitchFamily="34" charset="0"/>
              </a:rPr>
              <a:t>bangla</a:t>
            </a:r>
            <a:r>
              <a:rPr lang="en-US" sz="2400" cap="none" dirty="0">
                <a:solidFill>
                  <a:schemeClr val="tx1"/>
                </a:solidFill>
                <a:latin typeface="Arial" panose="020B0604020202020204" pitchFamily="34" charset="0"/>
                <a:cs typeface="Arial" panose="020B0604020202020204" pitchFamily="34" charset="0"/>
              </a:rPr>
              <a:t>’ is unknown, though it is believed to be derived from the </a:t>
            </a:r>
            <a:r>
              <a:rPr lang="en-US" sz="2400" cap="none" dirty="0" err="1">
                <a:solidFill>
                  <a:schemeClr val="tx1"/>
                </a:solidFill>
                <a:latin typeface="Arial" panose="020B0604020202020204" pitchFamily="34" charset="0"/>
                <a:cs typeface="Arial" panose="020B0604020202020204" pitchFamily="34" charset="0"/>
              </a:rPr>
              <a:t>dravidian</a:t>
            </a:r>
            <a:r>
              <a:rPr lang="en-US" sz="2400" cap="none" dirty="0">
                <a:solidFill>
                  <a:schemeClr val="tx1"/>
                </a:solidFill>
                <a:latin typeface="Arial" panose="020B0604020202020204" pitchFamily="34" charset="0"/>
                <a:cs typeface="Arial" panose="020B0604020202020204" pitchFamily="34" charset="0"/>
              </a:rPr>
              <a:t> speaking tribe ‘</a:t>
            </a:r>
            <a:r>
              <a:rPr lang="en-US" sz="2400" b="1" cap="none" dirty="0">
                <a:solidFill>
                  <a:schemeClr val="tx1"/>
                </a:solidFill>
                <a:latin typeface="Arial" panose="020B0604020202020204" pitchFamily="34" charset="0"/>
                <a:cs typeface="Arial" panose="020B0604020202020204" pitchFamily="34" charset="0"/>
              </a:rPr>
              <a:t>bong</a:t>
            </a:r>
            <a:r>
              <a:rPr lang="en-US" sz="2400" cap="none" dirty="0">
                <a:solidFill>
                  <a:schemeClr val="tx1"/>
                </a:solidFill>
                <a:latin typeface="Arial" panose="020B0604020202020204" pitchFamily="34" charset="0"/>
                <a:cs typeface="Arial" panose="020B0604020202020204" pitchFamily="34" charset="0"/>
              </a:rPr>
              <a:t>’ that settled in this area. </a:t>
            </a:r>
            <a:r>
              <a:rPr lang="en-US" sz="2400" b="1" cap="none" dirty="0">
                <a:solidFill>
                  <a:schemeClr val="tx1"/>
                </a:solidFill>
                <a:latin typeface="Arial" panose="020B0604020202020204" pitchFamily="34" charset="0"/>
                <a:cs typeface="Arial" panose="020B0604020202020204" pitchFamily="34" charset="0"/>
              </a:rPr>
              <a:t>Ghulam </a:t>
            </a:r>
            <a:r>
              <a:rPr lang="en-US" sz="2400" b="1" cap="none" dirty="0" err="1">
                <a:solidFill>
                  <a:schemeClr val="tx1"/>
                </a:solidFill>
                <a:latin typeface="Arial" panose="020B0604020202020204" pitchFamily="34" charset="0"/>
                <a:cs typeface="Arial" panose="020B0604020202020204" pitchFamily="34" charset="0"/>
              </a:rPr>
              <a:t>hossain</a:t>
            </a:r>
            <a:r>
              <a:rPr lang="en-US" sz="2400" b="1" cap="none" dirty="0">
                <a:solidFill>
                  <a:schemeClr val="tx1"/>
                </a:solidFill>
                <a:latin typeface="Arial" panose="020B0604020202020204" pitchFamily="34" charset="0"/>
                <a:cs typeface="Arial" panose="020B0604020202020204" pitchFamily="34" charset="0"/>
              </a:rPr>
              <a:t> </a:t>
            </a:r>
            <a:r>
              <a:rPr lang="en-US" sz="2400" b="1" cap="none" dirty="0" err="1">
                <a:solidFill>
                  <a:schemeClr val="tx1"/>
                </a:solidFill>
                <a:latin typeface="Arial" panose="020B0604020202020204" pitchFamily="34" charset="0"/>
                <a:cs typeface="Arial" panose="020B0604020202020204" pitchFamily="34" charset="0"/>
              </a:rPr>
              <a:t>salim</a:t>
            </a:r>
            <a:r>
              <a:rPr lang="en-US" sz="2400" b="1" cap="none" dirty="0">
                <a:solidFill>
                  <a:schemeClr val="tx1"/>
                </a:solidFill>
                <a:latin typeface="Arial" panose="020B0604020202020204" pitchFamily="34" charset="0"/>
                <a:cs typeface="Arial" panose="020B0604020202020204" pitchFamily="34" charset="0"/>
              </a:rPr>
              <a:t> </a:t>
            </a:r>
            <a:r>
              <a:rPr lang="en-US" sz="2400" cap="none" dirty="0">
                <a:solidFill>
                  <a:schemeClr val="tx1"/>
                </a:solidFill>
                <a:latin typeface="Arial" panose="020B0604020202020204" pitchFamily="34" charset="0"/>
                <a:cs typeface="Arial" panose="020B0604020202020204" pitchFamily="34" charset="0"/>
              </a:rPr>
              <a:t>mentioned in his ‘</a:t>
            </a:r>
            <a:r>
              <a:rPr lang="en-US" sz="2400" b="1" cap="none" dirty="0" err="1">
                <a:solidFill>
                  <a:schemeClr val="tx1"/>
                </a:solidFill>
                <a:latin typeface="Arial" panose="020B0604020202020204" pitchFamily="34" charset="0"/>
                <a:cs typeface="Arial" panose="020B0604020202020204" pitchFamily="34" charset="0"/>
              </a:rPr>
              <a:t>riad</a:t>
            </a:r>
            <a:r>
              <a:rPr lang="en-US" sz="2400" b="1" cap="none" dirty="0">
                <a:solidFill>
                  <a:schemeClr val="tx1"/>
                </a:solidFill>
                <a:latin typeface="Arial" panose="020B0604020202020204" pitchFamily="34" charset="0"/>
                <a:cs typeface="Arial" panose="020B0604020202020204" pitchFamily="34" charset="0"/>
              </a:rPr>
              <a:t>-al-</a:t>
            </a:r>
            <a:r>
              <a:rPr lang="en-US" sz="2400" b="1" cap="none" dirty="0" err="1">
                <a:solidFill>
                  <a:schemeClr val="tx1"/>
                </a:solidFill>
                <a:latin typeface="Arial" panose="020B0604020202020204" pitchFamily="34" charset="0"/>
                <a:cs typeface="Arial" panose="020B0604020202020204" pitchFamily="34" charset="0"/>
              </a:rPr>
              <a:t>salatin</a:t>
            </a:r>
            <a:r>
              <a:rPr lang="en-US" sz="2400" b="1" cap="none" dirty="0">
                <a:solidFill>
                  <a:schemeClr val="tx1"/>
                </a:solidFill>
                <a:latin typeface="Arial" panose="020B0604020202020204" pitchFamily="34" charset="0"/>
                <a:cs typeface="Arial" panose="020B0604020202020204" pitchFamily="34" charset="0"/>
              </a:rPr>
              <a:t>’</a:t>
            </a:r>
            <a:r>
              <a:rPr lang="en-US" sz="2400" cap="none" dirty="0">
                <a:solidFill>
                  <a:schemeClr val="tx1"/>
                </a:solidFill>
                <a:latin typeface="Arial" panose="020B0604020202020204" pitchFamily="34" charset="0"/>
                <a:cs typeface="Arial" panose="020B0604020202020204" pitchFamily="34" charset="0"/>
              </a:rPr>
              <a:t> that this tribe lived in this area on approximately 7500 years ago.</a:t>
            </a:r>
          </a:p>
          <a:p>
            <a:pPr marL="342900" indent="-342900" algn="l">
              <a:buFont typeface="Arial" panose="020B0604020202020204" pitchFamily="34" charset="0"/>
              <a:buChar char="•"/>
            </a:pPr>
            <a:r>
              <a:rPr lang="en-US" sz="2400" cap="none" dirty="0">
                <a:solidFill>
                  <a:schemeClr val="tx1"/>
                </a:solidFill>
                <a:latin typeface="Arial" panose="020B0604020202020204" pitchFamily="34" charset="0"/>
                <a:cs typeface="Arial" panose="020B0604020202020204" pitchFamily="34" charset="0"/>
              </a:rPr>
              <a:t>Other accounts speculate that the name is derived from </a:t>
            </a:r>
            <a:r>
              <a:rPr lang="en-US" sz="2400" b="1" i="1" cap="none" dirty="0" err="1">
                <a:solidFill>
                  <a:schemeClr val="tx1"/>
                </a:solidFill>
                <a:latin typeface="Arial" panose="020B0604020202020204" pitchFamily="34" charset="0"/>
                <a:cs typeface="Arial" panose="020B0604020202020204" pitchFamily="34" charset="0"/>
              </a:rPr>
              <a:t>vanga</a:t>
            </a:r>
            <a:r>
              <a:rPr lang="en-US" sz="2400" b="1" i="1" cap="none" dirty="0">
                <a:solidFill>
                  <a:schemeClr val="tx1"/>
                </a:solidFill>
                <a:latin typeface="Arial" panose="020B0604020202020204" pitchFamily="34" charset="0"/>
                <a:cs typeface="Arial" panose="020B0604020202020204" pitchFamily="34" charset="0"/>
              </a:rPr>
              <a:t> </a:t>
            </a:r>
          </a:p>
          <a:p>
            <a:pPr algn="l"/>
            <a:r>
              <a:rPr lang="en-US" sz="2400" b="1" i="1" cap="none" dirty="0">
                <a:solidFill>
                  <a:schemeClr val="tx1"/>
                </a:solidFill>
                <a:latin typeface="Arial" panose="020B0604020202020204" pitchFamily="34" charset="0"/>
                <a:cs typeface="Arial" panose="020B0604020202020204" pitchFamily="34" charset="0"/>
              </a:rPr>
              <a:t>     ( </a:t>
            </a:r>
            <a:r>
              <a:rPr lang="en-US" sz="2400" b="1" i="1" cap="none" dirty="0" err="1">
                <a:solidFill>
                  <a:schemeClr val="tx1"/>
                </a:solidFill>
                <a:latin typeface="Arial" panose="020B0604020202020204" pitchFamily="34" charset="0"/>
                <a:cs typeface="Arial" panose="020B0604020202020204" pitchFamily="34" charset="0"/>
              </a:rPr>
              <a:t>bonga</a:t>
            </a:r>
            <a:r>
              <a:rPr lang="en-US" sz="2400" b="1" i="1" cap="none" dirty="0">
                <a:solidFill>
                  <a:schemeClr val="tx1"/>
                </a:solidFill>
                <a:latin typeface="Arial" panose="020B0604020202020204" pitchFamily="34" charset="0"/>
                <a:cs typeface="Arial" panose="020B0604020202020204" pitchFamily="34" charset="0"/>
              </a:rPr>
              <a:t>),</a:t>
            </a:r>
            <a:r>
              <a:rPr lang="en-US" sz="2400" cap="none" dirty="0">
                <a:solidFill>
                  <a:schemeClr val="tx1"/>
                </a:solidFill>
                <a:latin typeface="Arial" panose="020B0604020202020204" pitchFamily="34" charset="0"/>
                <a:cs typeface="Arial" panose="020B0604020202020204" pitchFamily="34" charset="0"/>
              </a:rPr>
              <a:t>which came from the </a:t>
            </a:r>
            <a:r>
              <a:rPr lang="en-US" sz="2400" b="1" cap="none" dirty="0" err="1">
                <a:solidFill>
                  <a:schemeClr val="tx1"/>
                </a:solidFill>
                <a:latin typeface="Arial" panose="020B0604020202020204" pitchFamily="34" charset="0"/>
                <a:cs typeface="Arial" panose="020B0604020202020204" pitchFamily="34" charset="0"/>
              </a:rPr>
              <a:t>austric</a:t>
            </a:r>
            <a:r>
              <a:rPr lang="en-US" sz="2400" b="1" cap="none" dirty="0">
                <a:solidFill>
                  <a:schemeClr val="tx1"/>
                </a:solidFill>
                <a:latin typeface="Arial" panose="020B0604020202020204" pitchFamily="34" charset="0"/>
                <a:cs typeface="Arial" panose="020B0604020202020204" pitchFamily="34" charset="0"/>
              </a:rPr>
              <a:t> </a:t>
            </a:r>
            <a:r>
              <a:rPr lang="en-US" sz="2400" cap="none" dirty="0">
                <a:solidFill>
                  <a:schemeClr val="tx1"/>
                </a:solidFill>
                <a:latin typeface="Arial" panose="020B0604020202020204" pitchFamily="34" charset="0"/>
                <a:cs typeface="Arial" panose="020B0604020202020204" pitchFamily="34" charset="0"/>
              </a:rPr>
              <a:t>word ‘</a:t>
            </a:r>
            <a:r>
              <a:rPr lang="en-US" sz="2400" b="1" cap="none" dirty="0" err="1">
                <a:solidFill>
                  <a:schemeClr val="tx1"/>
                </a:solidFill>
                <a:latin typeface="Arial" panose="020B0604020202020204" pitchFamily="34" charset="0"/>
                <a:cs typeface="Arial" panose="020B0604020202020204" pitchFamily="34" charset="0"/>
              </a:rPr>
              <a:t>bonga</a:t>
            </a:r>
            <a:r>
              <a:rPr lang="en-US" sz="2400" cap="none" dirty="0">
                <a:solidFill>
                  <a:schemeClr val="tx1"/>
                </a:solidFill>
                <a:latin typeface="Arial" panose="020B0604020202020204" pitchFamily="34" charset="0"/>
                <a:cs typeface="Arial" panose="020B0604020202020204" pitchFamily="34" charset="0"/>
              </a:rPr>
              <a:t>’ means sun           god.</a:t>
            </a:r>
          </a:p>
          <a:p>
            <a:pPr marL="342900" indent="-342900" algn="l">
              <a:buFont typeface="Arial" panose="020B0604020202020204" pitchFamily="34" charset="0"/>
              <a:buChar char="•"/>
            </a:pPr>
            <a:r>
              <a:rPr lang="en-US" sz="2400" cap="none" dirty="0">
                <a:solidFill>
                  <a:schemeClr val="tx1"/>
                </a:solidFill>
                <a:latin typeface="Arial" panose="020B0604020202020204" pitchFamily="34" charset="0"/>
                <a:cs typeface="Arial" panose="020B0604020202020204" pitchFamily="34" charset="0"/>
              </a:rPr>
              <a:t>According to </a:t>
            </a:r>
            <a:r>
              <a:rPr lang="en-US" sz="2400" cap="none" dirty="0" err="1">
                <a:solidFill>
                  <a:schemeClr val="tx1"/>
                </a:solidFill>
                <a:latin typeface="Arial" panose="020B0604020202020204" pitchFamily="34" charset="0"/>
                <a:cs typeface="Arial" panose="020B0604020202020204" pitchFamily="34" charset="0"/>
              </a:rPr>
              <a:t>mahabharat</a:t>
            </a:r>
            <a:r>
              <a:rPr lang="en-US" sz="2400" cap="none" dirty="0">
                <a:solidFill>
                  <a:schemeClr val="tx1"/>
                </a:solidFill>
                <a:latin typeface="Arial" panose="020B0604020202020204" pitchFamily="34" charset="0"/>
                <a:cs typeface="Arial" panose="020B0604020202020204" pitchFamily="34" charset="0"/>
              </a:rPr>
              <a:t>, </a:t>
            </a:r>
            <a:r>
              <a:rPr lang="en-US" sz="2400" cap="none" dirty="0" err="1">
                <a:solidFill>
                  <a:schemeClr val="tx1"/>
                </a:solidFill>
                <a:latin typeface="Arial" panose="020B0604020202020204" pitchFamily="34" charset="0"/>
                <a:cs typeface="Arial" panose="020B0604020202020204" pitchFamily="34" charset="0"/>
              </a:rPr>
              <a:t>purana,harivangsha</a:t>
            </a:r>
            <a:r>
              <a:rPr lang="en-US" sz="2400" cap="none" dirty="0">
                <a:solidFill>
                  <a:schemeClr val="tx1"/>
                </a:solidFill>
                <a:latin typeface="Arial" panose="020B0604020202020204" pitchFamily="34" charset="0"/>
                <a:cs typeface="Arial" panose="020B0604020202020204" pitchFamily="34" charset="0"/>
              </a:rPr>
              <a:t> </a:t>
            </a:r>
            <a:r>
              <a:rPr lang="en-US" sz="2400" b="1" cap="none" dirty="0" err="1">
                <a:solidFill>
                  <a:schemeClr val="tx1"/>
                </a:solidFill>
                <a:latin typeface="Arial" panose="020B0604020202020204" pitchFamily="34" charset="0"/>
                <a:cs typeface="Arial" panose="020B0604020202020204" pitchFamily="34" charset="0"/>
              </a:rPr>
              <a:t>vanga</a:t>
            </a:r>
            <a:r>
              <a:rPr lang="en-US" sz="2400" cap="none" dirty="0">
                <a:solidFill>
                  <a:schemeClr val="tx1"/>
                </a:solidFill>
                <a:latin typeface="Arial" panose="020B0604020202020204" pitchFamily="34" charset="0"/>
                <a:cs typeface="Arial" panose="020B0604020202020204" pitchFamily="34" charset="0"/>
              </a:rPr>
              <a:t> was the adopted son of the king </a:t>
            </a:r>
            <a:r>
              <a:rPr lang="en-US" sz="2400" cap="none" dirty="0" err="1">
                <a:solidFill>
                  <a:schemeClr val="tx1"/>
                </a:solidFill>
                <a:latin typeface="Arial" panose="020B0604020202020204" pitchFamily="34" charset="0"/>
                <a:cs typeface="Arial" panose="020B0604020202020204" pitchFamily="34" charset="0"/>
              </a:rPr>
              <a:t>vali</a:t>
            </a:r>
            <a:r>
              <a:rPr lang="en-US" sz="2400" cap="none" dirty="0">
                <a:solidFill>
                  <a:schemeClr val="tx1"/>
                </a:solidFill>
                <a:latin typeface="Arial" panose="020B0604020202020204" pitchFamily="34" charset="0"/>
                <a:cs typeface="Arial" panose="020B0604020202020204" pitchFamily="34" charset="0"/>
              </a:rPr>
              <a:t> who founded the </a:t>
            </a:r>
            <a:r>
              <a:rPr lang="en-US" sz="2400" cap="none" dirty="0" err="1">
                <a:solidFill>
                  <a:schemeClr val="tx1"/>
                </a:solidFill>
                <a:latin typeface="Arial" panose="020B0604020202020204" pitchFamily="34" charset="0"/>
                <a:cs typeface="Arial" panose="020B0604020202020204" pitchFamily="34" charset="0"/>
              </a:rPr>
              <a:t>vanga</a:t>
            </a:r>
            <a:r>
              <a:rPr lang="en-US" sz="2400" cap="none" dirty="0">
                <a:solidFill>
                  <a:schemeClr val="tx1"/>
                </a:solidFill>
                <a:latin typeface="Arial" panose="020B0604020202020204" pitchFamily="34" charset="0"/>
                <a:cs typeface="Arial" panose="020B0604020202020204" pitchFamily="34" charset="0"/>
              </a:rPr>
              <a:t> kingdom.</a:t>
            </a:r>
          </a:p>
          <a:p>
            <a:pPr marL="342900" indent="-342900" algn="l">
              <a:buFont typeface="Arial" panose="020B0604020202020204" pitchFamily="34" charset="0"/>
              <a:buChar char="•"/>
            </a:pPr>
            <a:r>
              <a:rPr lang="en-US" sz="2400" cap="none" dirty="0">
                <a:solidFill>
                  <a:schemeClr val="tx1"/>
                </a:solidFill>
                <a:latin typeface="Arial" panose="020B0604020202020204" pitchFamily="34" charset="0"/>
                <a:cs typeface="Arial" panose="020B0604020202020204" pitchFamily="34" charset="0"/>
              </a:rPr>
              <a:t>The </a:t>
            </a:r>
            <a:r>
              <a:rPr lang="en-US" sz="2400" cap="none" dirty="0" err="1">
                <a:solidFill>
                  <a:schemeClr val="tx1"/>
                </a:solidFill>
                <a:latin typeface="Arial" panose="020B0604020202020204" pitchFamily="34" charset="0"/>
                <a:cs typeface="Arial" panose="020B0604020202020204" pitchFamily="34" charset="0"/>
              </a:rPr>
              <a:t>muslim</a:t>
            </a:r>
            <a:r>
              <a:rPr lang="en-US" sz="2400" cap="none" dirty="0">
                <a:solidFill>
                  <a:schemeClr val="tx1"/>
                </a:solidFill>
                <a:latin typeface="Arial" panose="020B0604020202020204" pitchFamily="34" charset="0"/>
                <a:cs typeface="Arial" panose="020B0604020202020204" pitchFamily="34" charset="0"/>
              </a:rPr>
              <a:t> accounts  refer </a:t>
            </a:r>
            <a:r>
              <a:rPr lang="en-US" sz="2400" cap="none" dirty="0" err="1">
                <a:solidFill>
                  <a:schemeClr val="tx1"/>
                </a:solidFill>
                <a:latin typeface="Arial" panose="020B0604020202020204" pitchFamily="34" charset="0"/>
                <a:cs typeface="Arial" panose="020B0604020202020204" pitchFamily="34" charset="0"/>
              </a:rPr>
              <a:t>teht</a:t>
            </a:r>
            <a:r>
              <a:rPr lang="en-US" sz="2400" cap="none" dirty="0">
                <a:solidFill>
                  <a:schemeClr val="tx1"/>
                </a:solidFill>
                <a:latin typeface="Arial" panose="020B0604020202020204" pitchFamily="34" charset="0"/>
                <a:cs typeface="Arial" panose="020B0604020202020204" pitchFamily="34" charset="0"/>
              </a:rPr>
              <a:t> ‘</a:t>
            </a:r>
            <a:r>
              <a:rPr lang="en-US" sz="2400" b="1" cap="none" dirty="0">
                <a:solidFill>
                  <a:schemeClr val="tx1"/>
                </a:solidFill>
                <a:latin typeface="Arial" panose="020B0604020202020204" pitchFamily="34" charset="0"/>
                <a:cs typeface="Arial" panose="020B0604020202020204" pitchFamily="34" charset="0"/>
              </a:rPr>
              <a:t>bong</a:t>
            </a:r>
            <a:r>
              <a:rPr lang="en-US" sz="2400" cap="none" dirty="0">
                <a:solidFill>
                  <a:schemeClr val="tx1"/>
                </a:solidFill>
                <a:latin typeface="Arial" panose="020B0604020202020204" pitchFamily="34" charset="0"/>
                <a:cs typeface="Arial" panose="020B0604020202020204" pitchFamily="34" charset="0"/>
              </a:rPr>
              <a:t>’ a son of king hind colonized the area first.</a:t>
            </a: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83844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2" y="474133"/>
            <a:ext cx="9601196" cy="656168"/>
          </a:xfrm>
        </p:spPr>
        <p:txBody>
          <a:bodyPr>
            <a:normAutofit fontScale="90000"/>
          </a:bodyPr>
          <a:lstStyle/>
          <a:p>
            <a:r>
              <a:rPr lang="en-US" dirty="0"/>
              <a:t>Ancient Bengal</a:t>
            </a:r>
            <a:br>
              <a:rPr lang="en-US" dirty="0"/>
            </a:br>
            <a:r>
              <a:rPr lang="en-US" sz="4000" dirty="0" err="1"/>
              <a:t>Janapadas</a:t>
            </a:r>
            <a:r>
              <a:rPr lang="en-US" dirty="0"/>
              <a:t> </a:t>
            </a:r>
          </a:p>
        </p:txBody>
      </p:sp>
      <p:sp>
        <p:nvSpPr>
          <p:cNvPr id="3" name="Content Placeholder 2"/>
          <p:cNvSpPr>
            <a:spLocks noGrp="1"/>
          </p:cNvSpPr>
          <p:nvPr>
            <p:ph idx="1"/>
          </p:nvPr>
        </p:nvSpPr>
        <p:spPr/>
        <p:txBody>
          <a:bodyPr>
            <a:normAutofit fontScale="92500" lnSpcReduction="10000"/>
          </a:bodyPr>
          <a:lstStyle/>
          <a:p>
            <a:pPr marL="114300" indent="0">
              <a:buNone/>
            </a:pPr>
            <a:r>
              <a:rPr lang="en-US" dirty="0"/>
              <a:t>Bengal was split up into several independent kingdoms, completely unifying only several times. In ancient times, Bengal consisted of the kingdoms of </a:t>
            </a:r>
            <a:r>
              <a:rPr lang="en-US" b="1" dirty="0" err="1"/>
              <a:t>Vanga</a:t>
            </a:r>
            <a:r>
              <a:rPr lang="en-US" dirty="0"/>
              <a:t>, </a:t>
            </a:r>
            <a:r>
              <a:rPr lang="en-US" b="1" dirty="0" err="1">
                <a:solidFill>
                  <a:schemeClr val="bg2">
                    <a:lumMod val="25000"/>
                  </a:schemeClr>
                </a:solidFill>
              </a:rPr>
              <a:t>Pundra</a:t>
            </a:r>
            <a:r>
              <a:rPr lang="en-US" b="1" dirty="0">
                <a:solidFill>
                  <a:schemeClr val="bg2">
                    <a:lumMod val="25000"/>
                  </a:schemeClr>
                </a:solidFill>
              </a:rPr>
              <a:t>, </a:t>
            </a:r>
            <a:r>
              <a:rPr lang="en-US" b="1" dirty="0" err="1">
                <a:solidFill>
                  <a:schemeClr val="bg2">
                    <a:lumMod val="25000"/>
                  </a:schemeClr>
                </a:solidFill>
              </a:rPr>
              <a:t>Suhma</a:t>
            </a:r>
            <a:r>
              <a:rPr lang="en-US" b="1" dirty="0">
                <a:solidFill>
                  <a:schemeClr val="bg2">
                    <a:lumMod val="25000"/>
                  </a:schemeClr>
                </a:solidFill>
              </a:rPr>
              <a:t>, </a:t>
            </a:r>
            <a:r>
              <a:rPr lang="en-US" b="1" dirty="0" err="1">
                <a:solidFill>
                  <a:schemeClr val="bg2">
                    <a:lumMod val="25000"/>
                  </a:schemeClr>
                </a:solidFill>
              </a:rPr>
              <a:t>Anga</a:t>
            </a:r>
            <a:r>
              <a:rPr lang="en-US" b="1" dirty="0">
                <a:solidFill>
                  <a:schemeClr val="bg2">
                    <a:lumMod val="25000"/>
                  </a:schemeClr>
                </a:solidFill>
              </a:rPr>
              <a:t>, </a:t>
            </a:r>
            <a:r>
              <a:rPr lang="en-US" b="1" dirty="0" err="1">
                <a:solidFill>
                  <a:schemeClr val="bg2">
                    <a:lumMod val="25000"/>
                  </a:schemeClr>
                </a:solidFill>
              </a:rPr>
              <a:t>Samatata</a:t>
            </a:r>
            <a:r>
              <a:rPr lang="en-US" b="1" dirty="0">
                <a:solidFill>
                  <a:schemeClr val="bg2">
                    <a:lumMod val="25000"/>
                  </a:schemeClr>
                </a:solidFill>
              </a:rPr>
              <a:t> and </a:t>
            </a:r>
            <a:r>
              <a:rPr lang="en-US" b="1" dirty="0" err="1">
                <a:solidFill>
                  <a:schemeClr val="bg2">
                    <a:lumMod val="25000"/>
                  </a:schemeClr>
                </a:solidFill>
              </a:rPr>
              <a:t>Harikela</a:t>
            </a:r>
            <a:r>
              <a:rPr lang="en-US" dirty="0">
                <a:solidFill>
                  <a:schemeClr val="bg2">
                    <a:lumMod val="25000"/>
                  </a:schemeClr>
                </a:solidFill>
              </a:rPr>
              <a:t>.</a:t>
            </a:r>
          </a:p>
          <a:p>
            <a:pPr marL="114300" indent="0">
              <a:buNone/>
            </a:pPr>
            <a:r>
              <a:rPr lang="en-US" b="1" dirty="0"/>
              <a:t>The </a:t>
            </a:r>
            <a:r>
              <a:rPr lang="en-US" b="1" dirty="0" err="1"/>
              <a:t>Vanga</a:t>
            </a:r>
            <a:r>
              <a:rPr lang="en-US" dirty="0"/>
              <a:t>:</a:t>
            </a:r>
            <a:br>
              <a:rPr lang="en-US" dirty="0"/>
            </a:br>
            <a:r>
              <a:rPr lang="en-US" dirty="0"/>
              <a:t>The </a:t>
            </a:r>
            <a:r>
              <a:rPr lang="en-US" dirty="0" err="1"/>
              <a:t>Vanga</a:t>
            </a:r>
            <a:r>
              <a:rPr lang="en-US" dirty="0"/>
              <a:t> is an ancient human settlement situated in Eastern Bengal. But its geographical connotation varied in different periods of history. The Hindu literatures indicate that the </a:t>
            </a:r>
            <a:r>
              <a:rPr lang="en-US" dirty="0" err="1"/>
              <a:t>Vanga</a:t>
            </a:r>
            <a:r>
              <a:rPr lang="en-US" dirty="0"/>
              <a:t> is sea-faring nation and its realm extended up to the sea. They also mentioned that this is an area where finest quality white &amp; soft cotton fabrics were produced. There was a coastal area approachable from the sea in the territory of </a:t>
            </a:r>
            <a:r>
              <a:rPr lang="en-US" dirty="0" err="1"/>
              <a:t>Vanga</a:t>
            </a:r>
            <a:r>
              <a:rPr lang="en-US" dirty="0"/>
              <a:t>. From the above mentioned references, </a:t>
            </a:r>
            <a:r>
              <a:rPr lang="en-US" dirty="0" err="1"/>
              <a:t>Vanga</a:t>
            </a:r>
            <a:r>
              <a:rPr lang="en-US" dirty="0"/>
              <a:t> appears to be an area of south and southeastern part of present Bangladesh.</a:t>
            </a:r>
            <a:br>
              <a:rPr lang="en-US" dirty="0"/>
            </a:br>
            <a:endParaRPr lang="en-US" dirty="0">
              <a:solidFill>
                <a:schemeClr val="bg2">
                  <a:lumMod val="25000"/>
                </a:schemeClr>
              </a:solidFill>
            </a:endParaRPr>
          </a:p>
        </p:txBody>
      </p:sp>
    </p:spTree>
    <p:extLst>
      <p:ext uri="{BB962C8B-B14F-4D97-AF65-F5344CB8AC3E}">
        <p14:creationId xmlns:p14="http://schemas.microsoft.com/office/powerpoint/2010/main" val="2981104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Janapadas</a:t>
            </a:r>
            <a:r>
              <a:rPr lang="en-US" dirty="0"/>
              <a:t> </a:t>
            </a:r>
          </a:p>
        </p:txBody>
      </p:sp>
      <p:sp>
        <p:nvSpPr>
          <p:cNvPr id="3" name="Content Placeholder 2"/>
          <p:cNvSpPr>
            <a:spLocks noGrp="1"/>
          </p:cNvSpPr>
          <p:nvPr>
            <p:ph idx="1"/>
          </p:nvPr>
        </p:nvSpPr>
        <p:spPr/>
        <p:txBody>
          <a:bodyPr>
            <a:normAutofit fontScale="92500" lnSpcReduction="10000"/>
          </a:bodyPr>
          <a:lstStyle/>
          <a:p>
            <a:pPr marL="114300" indent="0">
              <a:buNone/>
            </a:pPr>
            <a:r>
              <a:rPr lang="en-US" b="1" dirty="0"/>
              <a:t>The </a:t>
            </a:r>
            <a:r>
              <a:rPr lang="en-US" b="1" dirty="0" err="1"/>
              <a:t>Pundra</a:t>
            </a:r>
            <a:r>
              <a:rPr lang="en-US" b="1" dirty="0"/>
              <a:t>  </a:t>
            </a:r>
            <a:br>
              <a:rPr lang="en-US" b="1" dirty="0"/>
            </a:br>
            <a:r>
              <a:rPr lang="en-US" dirty="0"/>
              <a:t>The </a:t>
            </a:r>
            <a:r>
              <a:rPr lang="en-US" dirty="0" err="1"/>
              <a:t>Pundra</a:t>
            </a:r>
            <a:r>
              <a:rPr lang="en-US" dirty="0"/>
              <a:t> or </a:t>
            </a:r>
            <a:r>
              <a:rPr lang="en-US" dirty="0" err="1"/>
              <a:t>Pundranagara</a:t>
            </a:r>
            <a:r>
              <a:rPr lang="en-US" dirty="0"/>
              <a:t> is the earliest urban </a:t>
            </a:r>
            <a:r>
              <a:rPr lang="en-US" dirty="0" err="1"/>
              <a:t>centre</a:t>
            </a:r>
            <a:r>
              <a:rPr lang="en-US" dirty="0"/>
              <a:t> in Bangladesh, which goes back to the 4th century BC. The ruins of this have been identified at </a:t>
            </a:r>
            <a:r>
              <a:rPr lang="en-US" dirty="0" err="1"/>
              <a:t>Mahasthan</a:t>
            </a:r>
            <a:r>
              <a:rPr lang="en-US" dirty="0"/>
              <a:t> in </a:t>
            </a:r>
            <a:r>
              <a:rPr lang="en-US" dirty="0" err="1"/>
              <a:t>Bogra</a:t>
            </a:r>
            <a:r>
              <a:rPr lang="en-US" dirty="0"/>
              <a:t> district. It continued to be the headquarters of the administration of </a:t>
            </a:r>
            <a:r>
              <a:rPr lang="en-US" dirty="0" err="1"/>
              <a:t>Maurya</a:t>
            </a:r>
            <a:r>
              <a:rPr lang="en-US" dirty="0"/>
              <a:t>, Gupta and Pals. It was the capital of </a:t>
            </a:r>
            <a:r>
              <a:rPr lang="en-US" dirty="0" err="1"/>
              <a:t>Pundrabardhan</a:t>
            </a:r>
            <a:r>
              <a:rPr lang="en-US" dirty="0"/>
              <a:t> </a:t>
            </a:r>
            <a:r>
              <a:rPr lang="en-US" dirty="0" err="1"/>
              <a:t>Bhukti</a:t>
            </a:r>
            <a:r>
              <a:rPr lang="en-US" dirty="0"/>
              <a:t> under the Gupta rule. </a:t>
            </a:r>
            <a:br>
              <a:rPr lang="en-US" dirty="0"/>
            </a:br>
            <a:r>
              <a:rPr lang="en-US" dirty="0" err="1"/>
              <a:t>Pundra</a:t>
            </a:r>
            <a:r>
              <a:rPr lang="en-US" dirty="0"/>
              <a:t> was situated on the western bank of the </a:t>
            </a:r>
            <a:r>
              <a:rPr lang="en-US" dirty="0" err="1"/>
              <a:t>Karatoya</a:t>
            </a:r>
            <a:r>
              <a:rPr lang="en-US" dirty="0"/>
              <a:t>. It was well connected with other parts of Bengal through land and river routes. For this connection it was an important </a:t>
            </a:r>
            <a:r>
              <a:rPr lang="en-US" dirty="0" err="1"/>
              <a:t>centre</a:t>
            </a:r>
            <a:r>
              <a:rPr lang="en-US" dirty="0"/>
              <a:t> of trade and commerce throughout the ancient period.</a:t>
            </a:r>
            <a:br>
              <a:rPr lang="en-US" dirty="0"/>
            </a:br>
            <a:r>
              <a:rPr lang="en-US" dirty="0" err="1"/>
              <a:t>Pundra</a:t>
            </a:r>
            <a:r>
              <a:rPr lang="en-US" dirty="0"/>
              <a:t> continued its importance after the Hindu regime and in the early Muslim period. The famous Muslim saint Shah Sultan </a:t>
            </a:r>
            <a:r>
              <a:rPr lang="en-US" dirty="0" err="1"/>
              <a:t>Balkhi</a:t>
            </a:r>
            <a:r>
              <a:rPr lang="en-US" dirty="0"/>
              <a:t> </a:t>
            </a:r>
            <a:r>
              <a:rPr lang="en-US" dirty="0" err="1"/>
              <a:t>Mahisawar</a:t>
            </a:r>
            <a:r>
              <a:rPr lang="en-US" dirty="0"/>
              <a:t> established his </a:t>
            </a:r>
            <a:r>
              <a:rPr lang="en-US" dirty="0" err="1"/>
              <a:t>Khankah</a:t>
            </a:r>
            <a:r>
              <a:rPr lang="en-US" dirty="0"/>
              <a:t> here.</a:t>
            </a:r>
          </a:p>
        </p:txBody>
      </p:sp>
    </p:spTree>
    <p:extLst>
      <p:ext uri="{BB962C8B-B14F-4D97-AF65-F5344CB8AC3E}">
        <p14:creationId xmlns:p14="http://schemas.microsoft.com/office/powerpoint/2010/main" val="417615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567268"/>
          </a:xfrm>
        </p:spPr>
        <p:txBody>
          <a:bodyPr>
            <a:normAutofit fontScale="90000"/>
          </a:bodyPr>
          <a:lstStyle/>
          <a:p>
            <a:r>
              <a:rPr lang="en-US" sz="4800" dirty="0" err="1"/>
              <a:t>Janapadas</a:t>
            </a:r>
            <a:r>
              <a:rPr lang="en-US" dirty="0"/>
              <a:t> </a:t>
            </a:r>
          </a:p>
        </p:txBody>
      </p:sp>
      <p:sp>
        <p:nvSpPr>
          <p:cNvPr id="3" name="Content Placeholder 2"/>
          <p:cNvSpPr>
            <a:spLocks noGrp="1"/>
          </p:cNvSpPr>
          <p:nvPr>
            <p:ph idx="1"/>
          </p:nvPr>
        </p:nvSpPr>
        <p:spPr>
          <a:xfrm>
            <a:off x="1295401" y="1790700"/>
            <a:ext cx="9601196" cy="4085168"/>
          </a:xfrm>
        </p:spPr>
        <p:txBody>
          <a:bodyPr>
            <a:normAutofit fontScale="92500" lnSpcReduction="20000"/>
          </a:bodyPr>
          <a:lstStyle/>
          <a:p>
            <a:pPr marL="114300" indent="0">
              <a:buNone/>
            </a:pPr>
            <a:r>
              <a:rPr lang="en-US" b="1" dirty="0"/>
              <a:t>The </a:t>
            </a:r>
            <a:r>
              <a:rPr lang="en-US" b="1" dirty="0" err="1"/>
              <a:t>Gauda</a:t>
            </a:r>
            <a:br>
              <a:rPr lang="en-US" b="1" dirty="0"/>
            </a:br>
            <a:r>
              <a:rPr lang="en-US" dirty="0"/>
              <a:t>As an ancient human settlement, </a:t>
            </a:r>
            <a:r>
              <a:rPr lang="en-US" dirty="0" err="1"/>
              <a:t>Gauda</a:t>
            </a:r>
            <a:r>
              <a:rPr lang="en-US" dirty="0"/>
              <a:t> is the important </a:t>
            </a:r>
            <a:r>
              <a:rPr lang="en-US" dirty="0" err="1"/>
              <a:t>Janapad</a:t>
            </a:r>
            <a:r>
              <a:rPr lang="en-US" dirty="0"/>
              <a:t> of Bengal. The discovered evidence suggests that ancient </a:t>
            </a:r>
            <a:r>
              <a:rPr lang="en-US" dirty="0" err="1"/>
              <a:t>Gauda</a:t>
            </a:r>
            <a:r>
              <a:rPr lang="en-US" dirty="0"/>
              <a:t> located at coastal region. The famous &amp; the first independent ruler of </a:t>
            </a:r>
            <a:r>
              <a:rPr lang="en-US" dirty="0" err="1"/>
              <a:t>Gauda</a:t>
            </a:r>
            <a:r>
              <a:rPr lang="en-US" dirty="0"/>
              <a:t>  is </a:t>
            </a:r>
            <a:r>
              <a:rPr lang="en-US" dirty="0" err="1"/>
              <a:t>Shashanka</a:t>
            </a:r>
            <a:r>
              <a:rPr lang="en-US" dirty="0"/>
              <a:t>. He ruled </a:t>
            </a:r>
            <a:r>
              <a:rPr lang="en-US" dirty="0" err="1"/>
              <a:t>Gauda</a:t>
            </a:r>
            <a:r>
              <a:rPr lang="en-US" dirty="0"/>
              <a:t> at the 7th century AD and his capital was the </a:t>
            </a:r>
            <a:r>
              <a:rPr lang="en-US" dirty="0" err="1"/>
              <a:t>Karnasuborna</a:t>
            </a:r>
            <a:r>
              <a:rPr lang="en-US" dirty="0"/>
              <a:t> which is located at present </a:t>
            </a:r>
            <a:r>
              <a:rPr lang="en-US" dirty="0" err="1"/>
              <a:t>Murshidabad</a:t>
            </a:r>
            <a:r>
              <a:rPr lang="en-US" dirty="0"/>
              <a:t> district. The </a:t>
            </a:r>
            <a:r>
              <a:rPr lang="en-US" dirty="0" err="1"/>
              <a:t>Janapad</a:t>
            </a:r>
            <a:r>
              <a:rPr lang="en-US" dirty="0"/>
              <a:t> of </a:t>
            </a:r>
            <a:r>
              <a:rPr lang="en-US" dirty="0" err="1"/>
              <a:t>Gauda</a:t>
            </a:r>
            <a:r>
              <a:rPr lang="en-US" dirty="0"/>
              <a:t> lay to the west of Bhagirathi and that its core area was </a:t>
            </a:r>
            <a:r>
              <a:rPr lang="en-US" dirty="0" err="1"/>
              <a:t>Murshidabad</a:t>
            </a:r>
            <a:r>
              <a:rPr lang="en-US" dirty="0"/>
              <a:t>. </a:t>
            </a:r>
            <a:br>
              <a:rPr lang="en-US" dirty="0"/>
            </a:br>
            <a:r>
              <a:rPr lang="en-US" dirty="0"/>
              <a:t>In the 13th century, under the Sultans, </a:t>
            </a:r>
            <a:r>
              <a:rPr lang="en-US" dirty="0" err="1"/>
              <a:t>Gauda</a:t>
            </a:r>
            <a:r>
              <a:rPr lang="en-US" dirty="0"/>
              <a:t> denoted the entire area of the Muslim sultanate. Its capital also called Gaur or </a:t>
            </a:r>
            <a:r>
              <a:rPr lang="en-US" dirty="0" err="1"/>
              <a:t>Lakhnaboti</a:t>
            </a:r>
            <a:r>
              <a:rPr lang="en-US" dirty="0"/>
              <a:t>, located at present </a:t>
            </a:r>
            <a:r>
              <a:rPr lang="en-US" dirty="0" err="1"/>
              <a:t>Chapai</a:t>
            </a:r>
            <a:r>
              <a:rPr lang="en-US" dirty="0"/>
              <a:t> </a:t>
            </a:r>
            <a:r>
              <a:rPr lang="en-US" dirty="0" err="1"/>
              <a:t>Nawabgonj</a:t>
            </a:r>
            <a:r>
              <a:rPr lang="en-US" dirty="0"/>
              <a:t> district.</a:t>
            </a:r>
            <a:br>
              <a:rPr lang="en-US" dirty="0"/>
            </a:br>
            <a:br>
              <a:rPr lang="en-US" dirty="0"/>
            </a:br>
            <a:endParaRPr lang="en-US" dirty="0"/>
          </a:p>
        </p:txBody>
      </p:sp>
    </p:spTree>
    <p:extLst>
      <p:ext uri="{BB962C8B-B14F-4D97-AF65-F5344CB8AC3E}">
        <p14:creationId xmlns:p14="http://schemas.microsoft.com/office/powerpoint/2010/main" val="3741707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Janapadas</a:t>
            </a:r>
            <a:r>
              <a:rPr lang="en-US" dirty="0"/>
              <a:t> </a:t>
            </a:r>
          </a:p>
        </p:txBody>
      </p:sp>
      <p:sp>
        <p:nvSpPr>
          <p:cNvPr id="3" name="Content Placeholder 2"/>
          <p:cNvSpPr>
            <a:spLocks noGrp="1"/>
          </p:cNvSpPr>
          <p:nvPr>
            <p:ph idx="1"/>
          </p:nvPr>
        </p:nvSpPr>
        <p:spPr/>
        <p:txBody>
          <a:bodyPr>
            <a:normAutofit fontScale="92500" lnSpcReduction="20000"/>
          </a:bodyPr>
          <a:lstStyle/>
          <a:p>
            <a:pPr marL="114300" indent="0">
              <a:buNone/>
            </a:pPr>
            <a:r>
              <a:rPr lang="en-US" b="1" dirty="0"/>
              <a:t>The </a:t>
            </a:r>
            <a:r>
              <a:rPr lang="en-US" b="1" dirty="0" err="1"/>
              <a:t>Radha</a:t>
            </a:r>
            <a:r>
              <a:rPr lang="en-US" b="1" dirty="0"/>
              <a:t> </a:t>
            </a:r>
            <a:r>
              <a:rPr lang="en-US" dirty="0"/>
              <a:t>(</a:t>
            </a:r>
            <a:r>
              <a:rPr lang="en-US" dirty="0" err="1"/>
              <a:t>ra-ro</a:t>
            </a:r>
            <a:r>
              <a:rPr lang="en-US" dirty="0"/>
              <a:t>)</a:t>
            </a:r>
            <a:br>
              <a:rPr lang="en-US" dirty="0"/>
            </a:br>
            <a:r>
              <a:rPr lang="en-US" dirty="0" err="1"/>
              <a:t>Radha</a:t>
            </a:r>
            <a:r>
              <a:rPr lang="en-US" dirty="0"/>
              <a:t> is the ancient human settlement of Bengal. It is difficult to locate exactly its geographical position. But historical sources suggest that </a:t>
            </a:r>
            <a:r>
              <a:rPr lang="en-US" dirty="0" err="1"/>
              <a:t>Radha</a:t>
            </a:r>
            <a:r>
              <a:rPr lang="en-US" dirty="0"/>
              <a:t> is the west-southern part of ancient Bengal. </a:t>
            </a:r>
            <a:br>
              <a:rPr lang="en-US" dirty="0"/>
            </a:br>
            <a:r>
              <a:rPr lang="en-US" dirty="0"/>
              <a:t>Howrah, </a:t>
            </a:r>
            <a:r>
              <a:rPr lang="en-US" dirty="0" err="1"/>
              <a:t>Hughli</a:t>
            </a:r>
            <a:r>
              <a:rPr lang="en-US" dirty="0"/>
              <a:t> and </a:t>
            </a:r>
            <a:r>
              <a:rPr lang="en-US" dirty="0" err="1"/>
              <a:t>Burdwan</a:t>
            </a:r>
            <a:r>
              <a:rPr lang="en-US" dirty="0"/>
              <a:t> in West Bengal are some areas of ancient </a:t>
            </a:r>
            <a:r>
              <a:rPr lang="en-US" dirty="0" err="1"/>
              <a:t>Radha</a:t>
            </a:r>
            <a:r>
              <a:rPr lang="en-US" dirty="0"/>
              <a:t>.</a:t>
            </a:r>
            <a:br>
              <a:rPr lang="en-US" dirty="0"/>
            </a:br>
            <a:br>
              <a:rPr lang="en-US" dirty="0"/>
            </a:br>
            <a:r>
              <a:rPr lang="en-US" b="1" dirty="0"/>
              <a:t>The </a:t>
            </a:r>
            <a:r>
              <a:rPr lang="en-US" b="1" dirty="0" err="1"/>
              <a:t>Somotata</a:t>
            </a:r>
            <a:br>
              <a:rPr lang="en-US" b="1" dirty="0"/>
            </a:br>
            <a:r>
              <a:rPr lang="en-US" dirty="0" err="1"/>
              <a:t>Samatata</a:t>
            </a:r>
            <a:r>
              <a:rPr lang="en-US" dirty="0"/>
              <a:t> is an ancient territorial unit in ancient Bengal.  Chinese traveler </a:t>
            </a:r>
            <a:r>
              <a:rPr lang="en-US" dirty="0" err="1"/>
              <a:t>Hiuen-tsang</a:t>
            </a:r>
            <a:r>
              <a:rPr lang="en-US" dirty="0"/>
              <a:t> visited </a:t>
            </a:r>
            <a:r>
              <a:rPr lang="en-US" dirty="0" err="1"/>
              <a:t>Samatata</a:t>
            </a:r>
            <a:r>
              <a:rPr lang="en-US" dirty="0"/>
              <a:t> at 7th century AD. As per his account, it was the South-eastern part of Bengal and was a Buddhist cultural </a:t>
            </a:r>
            <a:r>
              <a:rPr lang="en-US" dirty="0" err="1"/>
              <a:t>centre</a:t>
            </a:r>
            <a:r>
              <a:rPr lang="en-US" dirty="0"/>
              <a:t>. The archaeological discoveries in the </a:t>
            </a:r>
            <a:r>
              <a:rPr lang="en-US" dirty="0" err="1"/>
              <a:t>Lalmai-Mainamati</a:t>
            </a:r>
            <a:r>
              <a:rPr lang="en-US" dirty="0"/>
              <a:t> area, it can now be stated with certainty that </a:t>
            </a:r>
            <a:r>
              <a:rPr lang="en-US" dirty="0" err="1"/>
              <a:t>Samatata</a:t>
            </a:r>
            <a:r>
              <a:rPr lang="en-US" dirty="0"/>
              <a:t> was formed at  </a:t>
            </a:r>
            <a:r>
              <a:rPr lang="en-US" dirty="0" err="1"/>
              <a:t>Comilla-Noakhali</a:t>
            </a:r>
            <a:r>
              <a:rPr lang="en-US" dirty="0"/>
              <a:t> areas and the adjacent parts of hilly Tripura. </a:t>
            </a:r>
            <a:br>
              <a:rPr lang="en-US" dirty="0"/>
            </a:br>
            <a:endParaRPr lang="en-US" dirty="0"/>
          </a:p>
        </p:txBody>
      </p:sp>
    </p:spTree>
    <p:extLst>
      <p:ext uri="{BB962C8B-B14F-4D97-AF65-F5344CB8AC3E}">
        <p14:creationId xmlns:p14="http://schemas.microsoft.com/office/powerpoint/2010/main" val="896125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Janapadas</a:t>
            </a:r>
            <a:r>
              <a:rPr lang="en-US" dirty="0"/>
              <a:t> </a:t>
            </a:r>
          </a:p>
        </p:txBody>
      </p:sp>
      <p:sp>
        <p:nvSpPr>
          <p:cNvPr id="3" name="Content Placeholder 2"/>
          <p:cNvSpPr>
            <a:spLocks noGrp="1"/>
          </p:cNvSpPr>
          <p:nvPr>
            <p:ph idx="1"/>
          </p:nvPr>
        </p:nvSpPr>
        <p:spPr/>
        <p:txBody>
          <a:bodyPr/>
          <a:lstStyle/>
          <a:p>
            <a:pPr marL="114300" indent="0">
              <a:buNone/>
            </a:pPr>
            <a:r>
              <a:rPr lang="en-US" b="1" dirty="0"/>
              <a:t>The </a:t>
            </a:r>
            <a:r>
              <a:rPr lang="en-US" b="1" dirty="0" err="1"/>
              <a:t>Harikel</a:t>
            </a:r>
            <a:br>
              <a:rPr lang="en-US" b="1" dirty="0"/>
            </a:br>
            <a:r>
              <a:rPr lang="en-US" dirty="0" err="1"/>
              <a:t>Harikel</a:t>
            </a:r>
            <a:r>
              <a:rPr lang="en-US" dirty="0"/>
              <a:t> is another geographical entity in ancient Bengal. But it is so difficult to locate it. Most of the evidence support that </a:t>
            </a:r>
            <a:r>
              <a:rPr lang="en-US" dirty="0" err="1"/>
              <a:t>Harikel</a:t>
            </a:r>
            <a:r>
              <a:rPr lang="en-US" dirty="0"/>
              <a:t> is the similar with our present </a:t>
            </a:r>
            <a:r>
              <a:rPr lang="en-US" dirty="0" err="1"/>
              <a:t>Sylhet</a:t>
            </a:r>
            <a:r>
              <a:rPr lang="en-US" dirty="0"/>
              <a:t> region. Another archeological evidence suggests its location at present Chittagong district. </a:t>
            </a:r>
            <a:r>
              <a:rPr lang="en-US" dirty="0" err="1"/>
              <a:t>Harikel</a:t>
            </a:r>
            <a:r>
              <a:rPr lang="en-US" dirty="0"/>
              <a:t> was situated by the side of </a:t>
            </a:r>
            <a:r>
              <a:rPr lang="en-US"/>
              <a:t>Samatata.</a:t>
            </a:r>
            <a:endParaRPr lang="en-US" dirty="0"/>
          </a:p>
          <a:p>
            <a:endParaRPr lang="en-US" dirty="0"/>
          </a:p>
        </p:txBody>
      </p:sp>
    </p:spTree>
    <p:extLst>
      <p:ext uri="{BB962C8B-B14F-4D97-AF65-F5344CB8AC3E}">
        <p14:creationId xmlns:p14="http://schemas.microsoft.com/office/powerpoint/2010/main" val="4075253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Ancient Bengal</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Bengal is a 4,000 year old civilization that thrived between the banks of Ganges to Brahmaputra and sustained itself with the riches of Gangetic Delta.</a:t>
            </a:r>
          </a:p>
          <a:p>
            <a:r>
              <a:rPr lang="en-US" dirty="0"/>
              <a:t>Remnants of earliest cities in the state date back to the Vedic Period. The oldest archaeological sites in Bangladesh are </a:t>
            </a:r>
            <a:r>
              <a:rPr lang="en-US" dirty="0" err="1"/>
              <a:t>Mahasthangarh</a:t>
            </a:r>
            <a:r>
              <a:rPr lang="en-US" dirty="0"/>
              <a:t> and Wari-</a:t>
            </a:r>
            <a:r>
              <a:rPr lang="en-US" dirty="0" err="1"/>
              <a:t>Bateshwar</a:t>
            </a:r>
            <a:r>
              <a:rPr lang="en-US" dirty="0"/>
              <a:t>, which dates back to 700 B.C. and 600 B.C. The culture and ethnicity of Bengal was different than that of the Vedic people.</a:t>
            </a:r>
          </a:p>
          <a:p>
            <a:endParaRPr lang="en-US" dirty="0"/>
          </a:p>
        </p:txBody>
      </p:sp>
    </p:spTree>
    <p:extLst>
      <p:ext uri="{BB962C8B-B14F-4D97-AF65-F5344CB8AC3E}">
        <p14:creationId xmlns:p14="http://schemas.microsoft.com/office/powerpoint/2010/main" val="51314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19668"/>
          </a:xfrm>
        </p:spPr>
        <p:txBody>
          <a:bodyPr>
            <a:normAutofit/>
          </a:bodyPr>
          <a:lstStyle/>
          <a:p>
            <a:r>
              <a:rPr lang="en-US" dirty="0"/>
              <a:t>Ancient Dynasties of Bengal</a:t>
            </a:r>
          </a:p>
        </p:txBody>
      </p:sp>
      <p:sp>
        <p:nvSpPr>
          <p:cNvPr id="3" name="Content Placeholder 2"/>
          <p:cNvSpPr>
            <a:spLocks noGrp="1"/>
          </p:cNvSpPr>
          <p:nvPr>
            <p:ph idx="1"/>
          </p:nvPr>
        </p:nvSpPr>
        <p:spPr>
          <a:xfrm>
            <a:off x="1295401" y="1701801"/>
            <a:ext cx="9601196" cy="4174067"/>
          </a:xfrm>
        </p:spPr>
        <p:txBody>
          <a:bodyPr>
            <a:normAutofit fontScale="92500" lnSpcReduction="20000"/>
          </a:bodyPr>
          <a:lstStyle/>
          <a:p>
            <a:r>
              <a:rPr lang="en-US" b="1" dirty="0" err="1"/>
              <a:t>Maurya</a:t>
            </a:r>
            <a:r>
              <a:rPr lang="en-US" b="1" dirty="0"/>
              <a:t> Dynasty (324 BC - 185 BC)</a:t>
            </a:r>
            <a:endParaRPr lang="en-US" dirty="0"/>
          </a:p>
          <a:p>
            <a:pPr marL="0" indent="0">
              <a:buNone/>
            </a:pPr>
            <a:r>
              <a:rPr lang="en-US" dirty="0"/>
              <a:t>Chandragupta </a:t>
            </a:r>
            <a:r>
              <a:rPr lang="en-US" dirty="0" err="1"/>
              <a:t>Maurya</a:t>
            </a:r>
            <a:r>
              <a:rPr lang="en-US" dirty="0"/>
              <a:t> unified all Indian provinces, except the North-East, Tamil and Kalinga. His empire spanned from Bengal to Baluchistan. During his reign, Bengal flourished with riches and its naval fleet got stronger. </a:t>
            </a:r>
          </a:p>
          <a:p>
            <a:r>
              <a:rPr lang="en-US" b="1" dirty="0" err="1"/>
              <a:t>Gauda</a:t>
            </a:r>
            <a:r>
              <a:rPr lang="en-US" b="1" dirty="0"/>
              <a:t> Empire (590 CE - 626 CE)</a:t>
            </a:r>
            <a:endParaRPr lang="en-US" dirty="0"/>
          </a:p>
          <a:p>
            <a:pPr marL="0" indent="0">
              <a:buNone/>
            </a:pPr>
            <a:r>
              <a:rPr lang="en-US" dirty="0"/>
              <a:t>After the </a:t>
            </a:r>
            <a:r>
              <a:rPr lang="en-US" dirty="0" err="1"/>
              <a:t>Mauryan</a:t>
            </a:r>
            <a:r>
              <a:rPr lang="en-US" dirty="0"/>
              <a:t> Empire, other kingdoms and dynasties such as the Gupta, </a:t>
            </a:r>
            <a:r>
              <a:rPr lang="en-US" dirty="0" err="1"/>
              <a:t>Kanvas</a:t>
            </a:r>
            <a:r>
              <a:rPr lang="en-US" dirty="0"/>
              <a:t>, </a:t>
            </a:r>
            <a:r>
              <a:rPr lang="en-US" dirty="0" err="1"/>
              <a:t>Shungas</a:t>
            </a:r>
            <a:r>
              <a:rPr lang="en-US" dirty="0"/>
              <a:t> ascended to the throne of Bengal. But it was during the rule of King </a:t>
            </a:r>
            <a:r>
              <a:rPr lang="en-US" dirty="0" err="1"/>
              <a:t>Shashanka</a:t>
            </a:r>
            <a:r>
              <a:rPr lang="en-US" dirty="0"/>
              <a:t> that Bengal witnessed another flourishing period. </a:t>
            </a:r>
            <a:r>
              <a:rPr lang="en-US" dirty="0" err="1"/>
              <a:t>Shashanka</a:t>
            </a:r>
            <a:r>
              <a:rPr lang="en-US" dirty="0"/>
              <a:t> was a strong ruler who developed Bengal's architecture and calendar. He is infamous for oppressing Buddhist communities and driving them out of Bengal. </a:t>
            </a:r>
            <a:r>
              <a:rPr lang="en-US" dirty="0" err="1"/>
              <a:t>Shashanka's</a:t>
            </a:r>
            <a:r>
              <a:rPr lang="en-US" dirty="0"/>
              <a:t> capital, Karna </a:t>
            </a:r>
            <a:r>
              <a:rPr lang="en-US" dirty="0" err="1"/>
              <a:t>Suvarna</a:t>
            </a:r>
            <a:r>
              <a:rPr lang="en-US" dirty="0"/>
              <a:t> is now known as </a:t>
            </a:r>
            <a:r>
              <a:rPr lang="en-US" dirty="0" err="1"/>
              <a:t>Murshidabad</a:t>
            </a:r>
            <a:r>
              <a:rPr lang="en-US" dirty="0"/>
              <a:t>.</a:t>
            </a:r>
          </a:p>
          <a:p>
            <a:endParaRPr lang="en-US" dirty="0"/>
          </a:p>
        </p:txBody>
      </p:sp>
    </p:spTree>
    <p:extLst>
      <p:ext uri="{BB962C8B-B14F-4D97-AF65-F5344CB8AC3E}">
        <p14:creationId xmlns:p14="http://schemas.microsoft.com/office/powerpoint/2010/main" val="4057535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19668"/>
          </a:xfrm>
        </p:spPr>
        <p:txBody>
          <a:bodyPr>
            <a:normAutofit/>
          </a:bodyPr>
          <a:lstStyle/>
          <a:p>
            <a:r>
              <a:rPr lang="en-US" dirty="0"/>
              <a:t>Ancient Dynasties of Bengal</a:t>
            </a:r>
          </a:p>
        </p:txBody>
      </p:sp>
      <p:sp>
        <p:nvSpPr>
          <p:cNvPr id="3" name="Content Placeholder 2"/>
          <p:cNvSpPr>
            <a:spLocks noGrp="1"/>
          </p:cNvSpPr>
          <p:nvPr>
            <p:ph idx="1"/>
          </p:nvPr>
        </p:nvSpPr>
        <p:spPr>
          <a:xfrm>
            <a:off x="1295401" y="1701800"/>
            <a:ext cx="9601196" cy="4174068"/>
          </a:xfrm>
        </p:spPr>
        <p:txBody>
          <a:bodyPr/>
          <a:lstStyle/>
          <a:p>
            <a:r>
              <a:rPr lang="en-US" b="1" dirty="0"/>
              <a:t>Pala Empire (750 CE - 1200 CE)</a:t>
            </a:r>
            <a:endParaRPr lang="en-US" dirty="0"/>
          </a:p>
          <a:p>
            <a:pPr marL="0" indent="0">
              <a:buNone/>
            </a:pPr>
            <a:r>
              <a:rPr lang="en-US" dirty="0"/>
              <a:t>Often dubbed as the 'Golden Age' of Bengal, the Pala Empire indeed raised the standards of Bengal's culture and politics. Followers of Buddhist philosophy, the Pala kings promoted classical Indian philosophy, literature, painting and sculpture studies. It was during this period that the Bengali language was formed in its entirety. Epics and sagas were written such as the '</a:t>
            </a:r>
            <a:r>
              <a:rPr lang="en-US" dirty="0" err="1"/>
              <a:t>Mangal</a:t>
            </a:r>
            <a:r>
              <a:rPr lang="en-US" dirty="0"/>
              <a:t> </a:t>
            </a:r>
            <a:r>
              <a:rPr lang="en-US" dirty="0" err="1"/>
              <a:t>Kavyas</a:t>
            </a:r>
            <a:r>
              <a:rPr lang="en-US" dirty="0"/>
              <a:t>'. The </a:t>
            </a:r>
            <a:r>
              <a:rPr lang="en-US" dirty="0" err="1"/>
              <a:t>Palas</a:t>
            </a:r>
            <a:r>
              <a:rPr lang="en-US" dirty="0"/>
              <a:t> were also known for their war elephant cavalry and strong naval fleet.</a:t>
            </a:r>
          </a:p>
        </p:txBody>
      </p:sp>
    </p:spTree>
    <p:extLst>
      <p:ext uri="{BB962C8B-B14F-4D97-AF65-F5344CB8AC3E}">
        <p14:creationId xmlns:p14="http://schemas.microsoft.com/office/powerpoint/2010/main" val="42290928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19668"/>
          </a:xfrm>
        </p:spPr>
        <p:txBody>
          <a:bodyPr>
            <a:normAutofit/>
          </a:bodyPr>
          <a:lstStyle/>
          <a:p>
            <a:r>
              <a:rPr lang="en-US" dirty="0"/>
              <a:t>Ancient Dynasties of Bengal</a:t>
            </a:r>
          </a:p>
        </p:txBody>
      </p:sp>
      <p:sp>
        <p:nvSpPr>
          <p:cNvPr id="3" name="Content Placeholder 2"/>
          <p:cNvSpPr>
            <a:spLocks noGrp="1"/>
          </p:cNvSpPr>
          <p:nvPr>
            <p:ph idx="1"/>
          </p:nvPr>
        </p:nvSpPr>
        <p:spPr>
          <a:xfrm>
            <a:off x="1295401" y="1968500"/>
            <a:ext cx="9601196" cy="3907368"/>
          </a:xfrm>
        </p:spPr>
        <p:txBody>
          <a:bodyPr>
            <a:normAutofit fontScale="85000" lnSpcReduction="20000"/>
          </a:bodyPr>
          <a:lstStyle/>
          <a:p>
            <a:r>
              <a:rPr lang="en-US" b="1" dirty="0"/>
              <a:t>Chandra Dynasty</a:t>
            </a:r>
          </a:p>
          <a:p>
            <a:pPr marL="0" indent="0">
              <a:buNone/>
            </a:pPr>
            <a:r>
              <a:rPr lang="en-US" dirty="0"/>
              <a:t>The </a:t>
            </a:r>
            <a:r>
              <a:rPr lang="en-US" b="1" dirty="0"/>
              <a:t>Chandra dynasty</a:t>
            </a:r>
            <a:r>
              <a:rPr lang="en-US" dirty="0"/>
              <a:t> were a family who ruled over the kingdom of </a:t>
            </a:r>
            <a:r>
              <a:rPr lang="en-US" dirty="0" err="1"/>
              <a:t>Harikela</a:t>
            </a:r>
            <a:r>
              <a:rPr lang="en-US" dirty="0"/>
              <a:t> in eastern Bengal (comprising the ancient lands of </a:t>
            </a:r>
            <a:r>
              <a:rPr lang="en-US" dirty="0" err="1"/>
              <a:t>Harikela</a:t>
            </a:r>
            <a:r>
              <a:rPr lang="en-US" dirty="0"/>
              <a:t>, </a:t>
            </a:r>
            <a:r>
              <a:rPr lang="en-US" dirty="0" err="1"/>
              <a:t>Vanga</a:t>
            </a:r>
            <a:r>
              <a:rPr lang="en-US" dirty="0"/>
              <a:t> and </a:t>
            </a:r>
            <a:r>
              <a:rPr lang="en-US" dirty="0" err="1"/>
              <a:t>Samatala</a:t>
            </a:r>
            <a:r>
              <a:rPr lang="en-US" dirty="0"/>
              <a:t>) for roughly a century and a half from the beginning of the 10th century CE. Their empire also encompassed </a:t>
            </a:r>
            <a:r>
              <a:rPr lang="en-US" dirty="0" err="1"/>
              <a:t>Vanga</a:t>
            </a:r>
            <a:r>
              <a:rPr lang="en-US" dirty="0"/>
              <a:t> and </a:t>
            </a:r>
            <a:r>
              <a:rPr lang="en-US" dirty="0" err="1"/>
              <a:t>Samatala</a:t>
            </a:r>
            <a:r>
              <a:rPr lang="en-US" dirty="0"/>
              <a:t>, with </a:t>
            </a:r>
            <a:r>
              <a:rPr lang="en-US" dirty="0" err="1"/>
              <a:t>Srichandra</a:t>
            </a:r>
            <a:r>
              <a:rPr lang="en-US" dirty="0"/>
              <a:t> expanding his domain to include parts of </a:t>
            </a:r>
            <a:r>
              <a:rPr lang="en-US" dirty="0" err="1"/>
              <a:t>Kamarupa</a:t>
            </a:r>
            <a:r>
              <a:rPr lang="en-US" dirty="0"/>
              <a:t>. Their empire was ruled from their capital, </a:t>
            </a:r>
            <a:r>
              <a:rPr lang="en-US" dirty="0" err="1"/>
              <a:t>Vikrampur</a:t>
            </a:r>
            <a:r>
              <a:rPr lang="en-US" dirty="0"/>
              <a:t> (modern </a:t>
            </a:r>
            <a:r>
              <a:rPr lang="en-US" dirty="0" err="1"/>
              <a:t>Munshiganj</a:t>
            </a:r>
            <a:r>
              <a:rPr lang="en-US" dirty="0"/>
              <a:t>) and was powerful enough to militarily withstand the Pala Empire to the north-west. The last ruler of the Chandra Dynasty </a:t>
            </a:r>
            <a:r>
              <a:rPr lang="en-US" dirty="0" err="1"/>
              <a:t>Govindachandra</a:t>
            </a:r>
            <a:r>
              <a:rPr lang="en-US" dirty="0"/>
              <a:t> was defeated by the south Indian Emperor </a:t>
            </a:r>
            <a:r>
              <a:rPr lang="en-US" dirty="0" err="1"/>
              <a:t>Rajendra</a:t>
            </a:r>
            <a:r>
              <a:rPr lang="en-US" dirty="0"/>
              <a:t> </a:t>
            </a:r>
            <a:r>
              <a:rPr lang="en-US" dirty="0" err="1"/>
              <a:t>Chola</a:t>
            </a:r>
            <a:r>
              <a:rPr lang="en-US" dirty="0"/>
              <a:t> I of the </a:t>
            </a:r>
            <a:r>
              <a:rPr lang="en-US" dirty="0" err="1"/>
              <a:t>Chola</a:t>
            </a:r>
            <a:r>
              <a:rPr lang="en-US" dirty="0"/>
              <a:t> dynasty in the 11th century.</a:t>
            </a:r>
            <a:r>
              <a:rPr lang="en-US" baseline="30000" dirty="0"/>
              <a:t> </a:t>
            </a:r>
            <a:r>
              <a:rPr lang="en-US" dirty="0"/>
              <a:t>Then it was under rule of </a:t>
            </a:r>
            <a:r>
              <a:rPr lang="en-US" dirty="0" err="1"/>
              <a:t>Keshari</a:t>
            </a:r>
            <a:r>
              <a:rPr lang="en-US" dirty="0"/>
              <a:t> dynasty of </a:t>
            </a:r>
            <a:r>
              <a:rPr lang="en-US" dirty="0" err="1"/>
              <a:t>Utkal</a:t>
            </a:r>
            <a:r>
              <a:rPr lang="en-US" dirty="0"/>
              <a:t> and subsequently under Ganga Dynasty of Kalinga followed by Surya dynasty of Kalinga till 1568 .</a:t>
            </a:r>
          </a:p>
          <a:p>
            <a:endParaRPr lang="en-US" dirty="0"/>
          </a:p>
        </p:txBody>
      </p:sp>
    </p:spTree>
    <p:extLst>
      <p:ext uri="{BB962C8B-B14F-4D97-AF65-F5344CB8AC3E}">
        <p14:creationId xmlns:p14="http://schemas.microsoft.com/office/powerpoint/2010/main" val="1121509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596901"/>
            <a:ext cx="9601196" cy="558800"/>
          </a:xfrm>
        </p:spPr>
        <p:txBody>
          <a:bodyPr>
            <a:normAutofit fontScale="90000"/>
          </a:bodyPr>
          <a:lstStyle/>
          <a:p>
            <a:r>
              <a:rPr lang="en-US" dirty="0"/>
              <a:t>Ancient Dynasties of Bengal</a:t>
            </a:r>
          </a:p>
        </p:txBody>
      </p:sp>
      <p:sp>
        <p:nvSpPr>
          <p:cNvPr id="3" name="Content Placeholder 2"/>
          <p:cNvSpPr>
            <a:spLocks noGrp="1"/>
          </p:cNvSpPr>
          <p:nvPr>
            <p:ph idx="1"/>
          </p:nvPr>
        </p:nvSpPr>
        <p:spPr>
          <a:xfrm>
            <a:off x="1295401" y="1155701"/>
            <a:ext cx="9601196" cy="4720167"/>
          </a:xfrm>
        </p:spPr>
        <p:txBody>
          <a:bodyPr>
            <a:normAutofit fontScale="92500" lnSpcReduction="20000"/>
          </a:bodyPr>
          <a:lstStyle/>
          <a:p>
            <a:r>
              <a:rPr lang="en-US" b="1" dirty="0" err="1"/>
              <a:t>Sena</a:t>
            </a:r>
            <a:r>
              <a:rPr lang="en-US" b="1" dirty="0"/>
              <a:t> Empire</a:t>
            </a:r>
          </a:p>
          <a:p>
            <a:pPr marL="0" indent="0">
              <a:buNone/>
            </a:pPr>
            <a:r>
              <a:rPr lang="en-US" dirty="0"/>
              <a:t>The Pala dynasty was followed by the </a:t>
            </a:r>
            <a:r>
              <a:rPr lang="en-US" dirty="0" err="1"/>
              <a:t>Sena</a:t>
            </a:r>
            <a:r>
              <a:rPr lang="en-US" dirty="0"/>
              <a:t> dynasty, who brought Bengal under one ruler during the 12th century. </a:t>
            </a:r>
            <a:r>
              <a:rPr lang="en-US" dirty="0" err="1"/>
              <a:t>Vijaya</a:t>
            </a:r>
            <a:r>
              <a:rPr lang="en-US" dirty="0"/>
              <a:t> </a:t>
            </a:r>
            <a:r>
              <a:rPr lang="en-US" dirty="0" err="1"/>
              <a:t>Sena</a:t>
            </a:r>
            <a:r>
              <a:rPr lang="en-US" dirty="0"/>
              <a:t>, second ruler of the dynasty, defeated the last Pala emperor, </a:t>
            </a:r>
            <a:r>
              <a:rPr lang="en-US" dirty="0" err="1"/>
              <a:t>Madanapala</a:t>
            </a:r>
            <a:r>
              <a:rPr lang="en-US" dirty="0"/>
              <a:t>, and established his reign.</a:t>
            </a:r>
          </a:p>
          <a:p>
            <a:pPr marL="0" indent="0">
              <a:buNone/>
            </a:pPr>
            <a:r>
              <a:rPr lang="en-US" dirty="0" err="1"/>
              <a:t>Ballala</a:t>
            </a:r>
            <a:r>
              <a:rPr lang="en-US" dirty="0"/>
              <a:t> </a:t>
            </a:r>
            <a:r>
              <a:rPr lang="en-US" dirty="0" err="1"/>
              <a:t>Sena</a:t>
            </a:r>
            <a:r>
              <a:rPr lang="en-US" dirty="0"/>
              <a:t> introduced caste into Bengal and made </a:t>
            </a:r>
            <a:r>
              <a:rPr lang="en-US" dirty="0" err="1"/>
              <a:t>Nabadwip</a:t>
            </a:r>
            <a:r>
              <a:rPr lang="en-US" dirty="0"/>
              <a:t> his capital.</a:t>
            </a:r>
          </a:p>
          <a:p>
            <a:pPr marL="0" indent="0">
              <a:buNone/>
            </a:pPr>
            <a:r>
              <a:rPr lang="en-US" dirty="0"/>
              <a:t>The fourth </a:t>
            </a:r>
            <a:r>
              <a:rPr lang="en-US" dirty="0" err="1"/>
              <a:t>Sena</a:t>
            </a:r>
            <a:r>
              <a:rPr lang="en-US" dirty="0"/>
              <a:t> king, Lakshmana </a:t>
            </a:r>
            <a:r>
              <a:rPr lang="en-US" dirty="0" err="1"/>
              <a:t>Sena</a:t>
            </a:r>
            <a:r>
              <a:rPr lang="en-US" dirty="0"/>
              <a:t>, expanded the empire beyond Bengal to Bihar, Assam, Odisha and likely Varanasi. Lakshmana was later defeated by the Muslims and fled to eastern Bengal, where he ruled few more years. The </a:t>
            </a:r>
            <a:r>
              <a:rPr lang="en-US" dirty="0" err="1"/>
              <a:t>Sena</a:t>
            </a:r>
            <a:r>
              <a:rPr lang="en-US" dirty="0"/>
              <a:t> dynasty brought a revival of Hinduism and cultivated Sanskrit literature in India. It is proposed by some Bengali authors that </a:t>
            </a:r>
            <a:r>
              <a:rPr lang="en-US" dirty="0" err="1"/>
              <a:t>Jayadeva</a:t>
            </a:r>
            <a:r>
              <a:rPr lang="en-US" dirty="0"/>
              <a:t>, the famous Sanskrit poet and author of Gita </a:t>
            </a:r>
            <a:r>
              <a:rPr lang="en-US" dirty="0" err="1"/>
              <a:t>Govinda</a:t>
            </a:r>
            <a:r>
              <a:rPr lang="en-US" dirty="0"/>
              <a:t>, was one of the </a:t>
            </a:r>
            <a:r>
              <a:rPr lang="en-US" i="1" dirty="0" err="1"/>
              <a:t>Pancharatnas</a:t>
            </a:r>
            <a:r>
              <a:rPr lang="en-US" dirty="0"/>
              <a:t> or "five Gems" of the court of Lakshmana </a:t>
            </a:r>
            <a:r>
              <a:rPr lang="en-US" dirty="0" err="1"/>
              <a:t>Sena</a:t>
            </a:r>
            <a:r>
              <a:rPr lang="en-US" dirty="0"/>
              <a:t>.</a:t>
            </a:r>
          </a:p>
        </p:txBody>
      </p:sp>
    </p:spTree>
    <p:extLst>
      <p:ext uri="{BB962C8B-B14F-4D97-AF65-F5344CB8AC3E}">
        <p14:creationId xmlns:p14="http://schemas.microsoft.com/office/powerpoint/2010/main" val="1957663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746644"/>
          </a:xfrm>
        </p:spPr>
        <p:txBody>
          <a:bodyPr>
            <a:normAutofit/>
          </a:bodyPr>
          <a:lstStyle/>
          <a:p>
            <a:pPr algn="ctr"/>
            <a:r>
              <a:rPr lang="en-US" sz="2400" b="1" dirty="0">
                <a:latin typeface="Arial" panose="020B0604020202020204" pitchFamily="34" charset="0"/>
                <a:cs typeface="Arial" panose="020B0604020202020204" pitchFamily="34" charset="0"/>
              </a:rPr>
              <a:t>Origin of the word </a:t>
            </a:r>
            <a:r>
              <a:rPr lang="en-US" sz="2400" b="1" i="1" dirty="0">
                <a:latin typeface="Arial" panose="020B0604020202020204" pitchFamily="34" charset="0"/>
                <a:cs typeface="Arial" panose="020B0604020202020204" pitchFamily="34" charset="0"/>
              </a:rPr>
              <a:t>Bengal </a:t>
            </a:r>
            <a:r>
              <a:rPr lang="en-US" sz="2400" b="1" dirty="0">
                <a:latin typeface="Arial" panose="020B0604020202020204" pitchFamily="34" charset="0"/>
                <a:cs typeface="Arial" panose="020B0604020202020204" pitchFamily="34" charset="0"/>
              </a:rPr>
              <a:t>or </a:t>
            </a:r>
            <a:r>
              <a:rPr lang="en-US" sz="2400" b="1" dirty="0" err="1">
                <a:latin typeface="Arial" panose="020B0604020202020204" pitchFamily="34" charset="0"/>
                <a:cs typeface="Arial" panose="020B0604020202020204" pitchFamily="34" charset="0"/>
              </a:rPr>
              <a:t>bangla</a:t>
            </a:r>
            <a:endParaRPr lang="en-US" sz="2400" dirty="0"/>
          </a:p>
        </p:txBody>
      </p:sp>
      <p:sp>
        <p:nvSpPr>
          <p:cNvPr id="3" name="Content Placeholder 2"/>
          <p:cNvSpPr>
            <a:spLocks noGrp="1"/>
          </p:cNvSpPr>
          <p:nvPr>
            <p:ph idx="1"/>
          </p:nvPr>
        </p:nvSpPr>
        <p:spPr>
          <a:xfrm>
            <a:off x="913774" y="1365162"/>
            <a:ext cx="10363826" cy="4426037"/>
          </a:xfrm>
          <a:prstGeom prst="rect">
            <a:avLst/>
          </a:prstGeom>
        </p:spPr>
        <p:txBody>
          <a:bodyPr>
            <a:normAutofit/>
          </a:bodyPr>
          <a:lstStyle/>
          <a:p>
            <a:r>
              <a:rPr lang="en-US" sz="2200" cap="none" dirty="0">
                <a:latin typeface="Arial" panose="020B0604020202020204" pitchFamily="34" charset="0"/>
                <a:cs typeface="Arial" panose="020B0604020202020204" pitchFamily="34" charset="0"/>
              </a:rPr>
              <a:t>Linguists believe that the name originated from the </a:t>
            </a:r>
            <a:r>
              <a:rPr lang="en-US" sz="2200" b="1" cap="none" dirty="0">
                <a:latin typeface="Arial" panose="020B0604020202020204" pitchFamily="34" charset="0"/>
                <a:cs typeface="Arial" panose="020B0604020202020204" pitchFamily="34" charset="0"/>
              </a:rPr>
              <a:t>Tibetan</a:t>
            </a:r>
            <a:r>
              <a:rPr lang="en-US" sz="2200" cap="none" dirty="0">
                <a:latin typeface="Arial" panose="020B0604020202020204" pitchFamily="34" charset="0"/>
                <a:cs typeface="Arial" panose="020B0604020202020204" pitchFamily="34" charset="0"/>
              </a:rPr>
              <a:t> word ‘</a:t>
            </a:r>
            <a:r>
              <a:rPr lang="en-US" sz="2200" b="1" cap="none" dirty="0">
                <a:latin typeface="Arial" panose="020B0604020202020204" pitchFamily="34" charset="0"/>
                <a:cs typeface="Arial" panose="020B0604020202020204" pitchFamily="34" charset="0"/>
              </a:rPr>
              <a:t>bans’</a:t>
            </a:r>
            <a:r>
              <a:rPr lang="en-US" sz="2200" cap="none" dirty="0">
                <a:latin typeface="Arial" panose="020B0604020202020204" pitchFamily="34" charset="0"/>
                <a:cs typeface="Arial" panose="020B0604020202020204" pitchFamily="34" charset="0"/>
              </a:rPr>
              <a:t> which means wet and moist. Bangla is a wet country crisscrossed by a thousand rivers and monsoons and floods from the Himalayas. </a:t>
            </a:r>
          </a:p>
          <a:p>
            <a:r>
              <a:rPr lang="en-US" sz="2200" cap="none" dirty="0">
                <a:latin typeface="Arial" panose="020B0604020202020204" pitchFamily="34" charset="0"/>
                <a:cs typeface="Arial" panose="020B0604020202020204" pitchFamily="34" charset="0"/>
              </a:rPr>
              <a:t>Some other believe that the name originated from the </a:t>
            </a:r>
            <a:r>
              <a:rPr lang="en-US" sz="2200" b="1" cap="none" dirty="0">
                <a:latin typeface="Arial" panose="020B0604020202020204" pitchFamily="34" charset="0"/>
                <a:cs typeface="Arial" panose="020B0604020202020204" pitchFamily="34" charset="0"/>
              </a:rPr>
              <a:t>assumes</a:t>
            </a:r>
            <a:r>
              <a:rPr lang="en-US" sz="2200" cap="none" dirty="0">
                <a:latin typeface="Arial" panose="020B0604020202020204" pitchFamily="34" charset="0"/>
                <a:cs typeface="Arial" panose="020B0604020202020204" pitchFamily="34" charset="0"/>
              </a:rPr>
              <a:t> word ‘</a:t>
            </a:r>
            <a:r>
              <a:rPr lang="en-US" sz="2200" b="1" dirty="0">
                <a:latin typeface="Arial" panose="020B0604020202020204" pitchFamily="34" charset="0"/>
                <a:cs typeface="Arial" panose="020B0604020202020204" pitchFamily="34" charset="0"/>
              </a:rPr>
              <a:t>Bodo</a:t>
            </a:r>
            <a:r>
              <a:rPr lang="en-US" sz="2200" b="1" cap="none" dirty="0">
                <a:latin typeface="Arial" panose="020B0604020202020204" pitchFamily="34" charset="0"/>
                <a:cs typeface="Arial" panose="020B0604020202020204" pitchFamily="34" charset="0"/>
              </a:rPr>
              <a:t>’ </a:t>
            </a:r>
            <a:r>
              <a:rPr lang="en-US" sz="2200" cap="none" dirty="0">
                <a:latin typeface="Arial" panose="020B0604020202020204" pitchFamily="34" charset="0"/>
                <a:cs typeface="Arial" panose="020B0604020202020204" pitchFamily="34" charset="0"/>
              </a:rPr>
              <a:t>which means wide plains.</a:t>
            </a:r>
          </a:p>
          <a:p>
            <a:r>
              <a:rPr lang="en-US" sz="2200" cap="none" dirty="0">
                <a:latin typeface="Arial" panose="020B0604020202020204" pitchFamily="34" charset="0"/>
                <a:cs typeface="Arial" panose="020B0604020202020204" pitchFamily="34" charset="0"/>
              </a:rPr>
              <a:t>The earliest reference ‘</a:t>
            </a:r>
            <a:r>
              <a:rPr lang="en-US" sz="2200" b="1" cap="none" dirty="0" err="1">
                <a:latin typeface="Arial" panose="020B0604020202020204" pitchFamily="34" charset="0"/>
                <a:cs typeface="Arial" panose="020B0604020202020204" pitchFamily="34" charset="0"/>
              </a:rPr>
              <a:t>vangala</a:t>
            </a:r>
            <a:r>
              <a:rPr lang="en-US" sz="2200" b="1" cap="none" dirty="0">
                <a:latin typeface="Arial" panose="020B0604020202020204" pitchFamily="34" charset="0"/>
                <a:cs typeface="Arial" panose="020B0604020202020204" pitchFamily="34" charset="0"/>
              </a:rPr>
              <a:t>’</a:t>
            </a:r>
            <a:r>
              <a:rPr lang="en-US" sz="2200" cap="none" dirty="0">
                <a:latin typeface="Arial" panose="020B0604020202020204" pitchFamily="34" charset="0"/>
                <a:cs typeface="Arial" panose="020B0604020202020204" pitchFamily="34" charset="0"/>
              </a:rPr>
              <a:t> has been traced in the </a:t>
            </a:r>
            <a:r>
              <a:rPr lang="en-US" sz="2200" b="1" cap="none" dirty="0" err="1">
                <a:latin typeface="Arial" panose="020B0604020202020204" pitchFamily="34" charset="0"/>
                <a:cs typeface="Arial" panose="020B0604020202020204" pitchFamily="34" charset="0"/>
              </a:rPr>
              <a:t>nesari</a:t>
            </a:r>
            <a:r>
              <a:rPr lang="en-US" sz="2200" b="1" cap="none" dirty="0">
                <a:latin typeface="Arial" panose="020B0604020202020204" pitchFamily="34" charset="0"/>
                <a:cs typeface="Arial" panose="020B0604020202020204" pitchFamily="34" charset="0"/>
              </a:rPr>
              <a:t> plate (805A.D.) </a:t>
            </a:r>
            <a:r>
              <a:rPr lang="en-US" sz="2200" cap="none" dirty="0">
                <a:latin typeface="Arial" panose="020B0604020202020204" pitchFamily="34" charset="0"/>
                <a:cs typeface="Arial" panose="020B0604020202020204" pitchFamily="34" charset="0"/>
              </a:rPr>
              <a:t>of </a:t>
            </a:r>
            <a:r>
              <a:rPr lang="en-US" sz="2200" b="1" cap="none" dirty="0" err="1">
                <a:latin typeface="Arial" panose="020B0604020202020204" pitchFamily="34" charset="0"/>
                <a:cs typeface="Arial" panose="020B0604020202020204" pitchFamily="34" charset="0"/>
              </a:rPr>
              <a:t>dharmapala</a:t>
            </a:r>
            <a:r>
              <a:rPr lang="en-US" sz="2200" cap="none" dirty="0">
                <a:latin typeface="Arial" panose="020B0604020202020204" pitchFamily="34" charset="0"/>
                <a:cs typeface="Arial" panose="020B0604020202020204" pitchFamily="34" charset="0"/>
              </a:rPr>
              <a:t>, the king of </a:t>
            </a:r>
            <a:r>
              <a:rPr lang="en-US" sz="2200" cap="none" dirty="0" err="1">
                <a:latin typeface="Arial" panose="020B0604020202020204" pitchFamily="34" charset="0"/>
                <a:cs typeface="Arial" panose="020B0604020202020204" pitchFamily="34" charset="0"/>
              </a:rPr>
              <a:t>vangala</a:t>
            </a:r>
            <a:r>
              <a:rPr lang="en-US" sz="2200" cap="none" dirty="0">
                <a:latin typeface="Arial" panose="020B0604020202020204" pitchFamily="34" charset="0"/>
                <a:cs typeface="Arial" panose="020B0604020202020204" pitchFamily="34" charset="0"/>
              </a:rPr>
              <a:t>.</a:t>
            </a:r>
          </a:p>
          <a:p>
            <a:r>
              <a:rPr lang="en-US" sz="2200" b="1" cap="none" dirty="0">
                <a:latin typeface="Arial" panose="020B0604020202020204" pitchFamily="34" charset="0"/>
                <a:cs typeface="Arial" panose="020B0604020202020204" pitchFamily="34" charset="0"/>
              </a:rPr>
              <a:t>Shams-</a:t>
            </a:r>
            <a:r>
              <a:rPr lang="en-US" sz="2200" b="1" cap="none" dirty="0" err="1">
                <a:latin typeface="Arial" panose="020B0604020202020204" pitchFamily="34" charset="0"/>
                <a:cs typeface="Arial" panose="020B0604020202020204" pitchFamily="34" charset="0"/>
              </a:rPr>
              <a:t>ud</a:t>
            </a:r>
            <a:r>
              <a:rPr lang="en-US" sz="2200" b="1" cap="none" dirty="0">
                <a:latin typeface="Arial" panose="020B0604020202020204" pitchFamily="34" charset="0"/>
                <a:cs typeface="Arial" panose="020B0604020202020204" pitchFamily="34" charset="0"/>
              </a:rPr>
              <a:t>-din </a:t>
            </a:r>
            <a:r>
              <a:rPr lang="en-US" sz="2200" b="1" cap="none" dirty="0" err="1">
                <a:latin typeface="Arial" panose="020B0604020202020204" pitchFamily="34" charset="0"/>
                <a:cs typeface="Arial" panose="020B0604020202020204" pitchFamily="34" charset="0"/>
              </a:rPr>
              <a:t>iilyas</a:t>
            </a:r>
            <a:r>
              <a:rPr lang="en-US" sz="2200" b="1" cap="none" dirty="0">
                <a:latin typeface="Arial" panose="020B0604020202020204" pitchFamily="34" charset="0"/>
                <a:cs typeface="Arial" panose="020B0604020202020204" pitchFamily="34" charset="0"/>
              </a:rPr>
              <a:t> shah </a:t>
            </a:r>
            <a:r>
              <a:rPr lang="en-US" sz="2200" cap="none" dirty="0">
                <a:latin typeface="Arial" panose="020B0604020202020204" pitchFamily="34" charset="0"/>
                <a:cs typeface="Arial" panose="020B0604020202020204" pitchFamily="34" charset="0"/>
              </a:rPr>
              <a:t>took the title ‘</a:t>
            </a:r>
            <a:r>
              <a:rPr lang="en-US" sz="2200" b="1" cap="none" dirty="0">
                <a:latin typeface="Arial" panose="020B0604020202020204" pitchFamily="34" charset="0"/>
                <a:cs typeface="Arial" panose="020B0604020202020204" pitchFamily="34" charset="0"/>
              </a:rPr>
              <a:t>shah-e-</a:t>
            </a:r>
            <a:r>
              <a:rPr lang="en-US" sz="2200" b="1" cap="none" dirty="0" err="1">
                <a:latin typeface="Arial" panose="020B0604020202020204" pitchFamily="34" charset="0"/>
                <a:cs typeface="Arial" panose="020B0604020202020204" pitchFamily="34" charset="0"/>
              </a:rPr>
              <a:t>bangala</a:t>
            </a:r>
            <a:r>
              <a:rPr lang="en-US" sz="2200" b="1" cap="none" dirty="0">
                <a:latin typeface="Arial" panose="020B0604020202020204" pitchFamily="34" charset="0"/>
                <a:cs typeface="Arial" panose="020B0604020202020204" pitchFamily="34" charset="0"/>
              </a:rPr>
              <a:t>’</a:t>
            </a:r>
            <a:r>
              <a:rPr lang="en-US" sz="2200" cap="none" dirty="0">
                <a:latin typeface="Arial" panose="020B0604020202020204" pitchFamily="34" charset="0"/>
                <a:cs typeface="Arial" panose="020B0604020202020204" pitchFamily="34" charset="0"/>
              </a:rPr>
              <a:t> and united the whole region under one government for the first time.</a:t>
            </a:r>
          </a:p>
        </p:txBody>
      </p:sp>
    </p:spTree>
    <p:extLst>
      <p:ext uri="{BB962C8B-B14F-4D97-AF65-F5344CB8AC3E}">
        <p14:creationId xmlns:p14="http://schemas.microsoft.com/office/powerpoint/2010/main" val="3269988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605368"/>
          </a:xfrm>
        </p:spPr>
        <p:txBody>
          <a:bodyPr>
            <a:normAutofit fontScale="90000"/>
          </a:bodyPr>
          <a:lstStyle/>
          <a:p>
            <a:r>
              <a:rPr lang="en-US" dirty="0"/>
              <a:t>Ancient Dynasties of Bengal</a:t>
            </a:r>
          </a:p>
        </p:txBody>
      </p:sp>
      <p:sp>
        <p:nvSpPr>
          <p:cNvPr id="3" name="Content Placeholder 2"/>
          <p:cNvSpPr>
            <a:spLocks noGrp="1"/>
          </p:cNvSpPr>
          <p:nvPr>
            <p:ph idx="1"/>
          </p:nvPr>
        </p:nvSpPr>
        <p:spPr>
          <a:xfrm>
            <a:off x="1295401" y="1778000"/>
            <a:ext cx="9601196" cy="4097868"/>
          </a:xfrm>
        </p:spPr>
        <p:txBody>
          <a:bodyPr>
            <a:normAutofit/>
          </a:bodyPr>
          <a:lstStyle/>
          <a:p>
            <a:r>
              <a:rPr lang="en-US" b="1" dirty="0"/>
              <a:t>Deva Kingdom</a:t>
            </a:r>
          </a:p>
          <a:p>
            <a:pPr marL="0" indent="0">
              <a:buNone/>
            </a:pPr>
            <a:r>
              <a:rPr lang="en-US" dirty="0"/>
              <a:t>The Deva Kingdom was a Hindu dynasty of medieval Bengal that ruled over eastern Bengal after the collapse </a:t>
            </a:r>
            <a:r>
              <a:rPr lang="en-US" dirty="0" err="1"/>
              <a:t>Sena</a:t>
            </a:r>
            <a:r>
              <a:rPr lang="en-US" dirty="0"/>
              <a:t> Empire. The capital of this dynasty was </a:t>
            </a:r>
            <a:r>
              <a:rPr lang="en-US" dirty="0" err="1"/>
              <a:t>Bikrampur</a:t>
            </a:r>
            <a:r>
              <a:rPr lang="en-US" dirty="0"/>
              <a:t> in present-day </a:t>
            </a:r>
            <a:r>
              <a:rPr lang="en-US" dirty="0" err="1"/>
              <a:t>Munshiganj</a:t>
            </a:r>
            <a:r>
              <a:rPr lang="en-US" dirty="0"/>
              <a:t> District of Bangladesh. The inscriptional evidences show that his kingdom was extended up to the present-day </a:t>
            </a:r>
            <a:r>
              <a:rPr lang="en-US" dirty="0" err="1"/>
              <a:t>Comilla</a:t>
            </a:r>
            <a:r>
              <a:rPr lang="en-US" dirty="0"/>
              <a:t>–</a:t>
            </a:r>
            <a:r>
              <a:rPr lang="en-US" dirty="0" err="1"/>
              <a:t>Noakhali</a:t>
            </a:r>
            <a:r>
              <a:rPr lang="en-US" dirty="0"/>
              <a:t>–Chittagong region. A later ruler of the dynasty </a:t>
            </a:r>
            <a:r>
              <a:rPr lang="en-US" i="1" dirty="0" err="1"/>
              <a:t>Ariraja-Danuja-Madhava</a:t>
            </a:r>
            <a:r>
              <a:rPr lang="en-US" dirty="0"/>
              <a:t> </a:t>
            </a:r>
            <a:r>
              <a:rPr lang="en-US" dirty="0" err="1"/>
              <a:t>Dasharatha</a:t>
            </a:r>
            <a:r>
              <a:rPr lang="en-US" dirty="0"/>
              <a:t>-Deva extended his kingdom to cover much of East </a:t>
            </a:r>
            <a:r>
              <a:rPr lang="en-US"/>
              <a:t>Bengal.The</a:t>
            </a:r>
            <a:r>
              <a:rPr lang="en-US" dirty="0"/>
              <a:t> end of this dynasty is not yet known.</a:t>
            </a:r>
          </a:p>
          <a:p>
            <a:endParaRPr lang="en-US" dirty="0"/>
          </a:p>
        </p:txBody>
      </p:sp>
    </p:spTree>
    <p:extLst>
      <p:ext uri="{BB962C8B-B14F-4D97-AF65-F5344CB8AC3E}">
        <p14:creationId xmlns:p14="http://schemas.microsoft.com/office/powerpoint/2010/main" val="3808889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Medieval/ Muslim Period</a:t>
            </a:r>
          </a:p>
        </p:txBody>
      </p:sp>
      <p:sp>
        <p:nvSpPr>
          <p:cNvPr id="3" name="Content Placeholder 2"/>
          <p:cNvSpPr>
            <a:spLocks noGrp="1"/>
          </p:cNvSpPr>
          <p:nvPr>
            <p:ph idx="1"/>
          </p:nvPr>
        </p:nvSpPr>
        <p:spPr/>
        <p:txBody>
          <a:bodyPr>
            <a:normAutofit lnSpcReduction="10000"/>
          </a:bodyPr>
          <a:lstStyle/>
          <a:p>
            <a:r>
              <a:rPr lang="en-US" dirty="0"/>
              <a:t>Islam made its first appearance in Bengal during the 12th century when Sufi missionaries arrived. Later, occasional Muslim conquerors reinforced the process of conversion by building mosques, madrassas and Sufi </a:t>
            </a:r>
            <a:r>
              <a:rPr lang="en-US" dirty="0" err="1"/>
              <a:t>Khanqah</a:t>
            </a:r>
            <a:r>
              <a:rPr lang="en-US" dirty="0"/>
              <a:t>. Beginning in 1202 a military commander from the Delhi Sultanate, </a:t>
            </a:r>
            <a:r>
              <a:rPr lang="en-US" dirty="0" err="1"/>
              <a:t>Bakhtiar</a:t>
            </a:r>
            <a:r>
              <a:rPr lang="en-US" dirty="0"/>
              <a:t> </a:t>
            </a:r>
            <a:r>
              <a:rPr lang="en-US" dirty="0" err="1"/>
              <a:t>Khilji</a:t>
            </a:r>
            <a:r>
              <a:rPr lang="en-US" dirty="0"/>
              <a:t>, overran Bihar and Bengal as far east as </a:t>
            </a:r>
            <a:r>
              <a:rPr lang="en-US" dirty="0" err="1"/>
              <a:t>Rangpur</a:t>
            </a:r>
            <a:r>
              <a:rPr lang="en-US" dirty="0"/>
              <a:t>, </a:t>
            </a:r>
            <a:r>
              <a:rPr lang="en-US" dirty="0" err="1"/>
              <a:t>Bogra</a:t>
            </a:r>
            <a:r>
              <a:rPr lang="en-US" dirty="0"/>
              <a:t> and the Brahmaputra River. Although he failed to bring Bengal under his control, the expedition managed to defeat </a:t>
            </a:r>
            <a:r>
              <a:rPr lang="en-US" dirty="0" err="1"/>
              <a:t>Lakshman</a:t>
            </a:r>
            <a:r>
              <a:rPr lang="en-US" dirty="0"/>
              <a:t> </a:t>
            </a:r>
            <a:r>
              <a:rPr lang="en-US" dirty="0" err="1"/>
              <a:t>Sen</a:t>
            </a:r>
            <a:r>
              <a:rPr lang="en-US" dirty="0"/>
              <a:t> and his two sons moved to a place then called </a:t>
            </a:r>
            <a:r>
              <a:rPr lang="en-US" dirty="0" err="1"/>
              <a:t>Bikrampur</a:t>
            </a:r>
            <a:r>
              <a:rPr lang="en-US" dirty="0"/>
              <a:t> (present-day </a:t>
            </a:r>
            <a:r>
              <a:rPr lang="en-US" dirty="0" err="1"/>
              <a:t>Munshiganj</a:t>
            </a:r>
            <a:r>
              <a:rPr lang="en-US" dirty="0"/>
              <a:t> District), where their diminished dominion lasted until the late 13th century.</a:t>
            </a:r>
          </a:p>
          <a:p>
            <a:r>
              <a:rPr lang="en-US" dirty="0"/>
              <a:t>During the 14th century, the former kingdom became known as the Sultanate of Bengal, ruled intermittently with the Sultanate of Delhi.</a:t>
            </a:r>
          </a:p>
          <a:p>
            <a:pPr marL="11430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1839894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bg1">
                    <a:lumMod val="65000"/>
                  </a:schemeClr>
                </a:solidFill>
              </a:rPr>
              <a:t>Medieval/ Muslim Period</a:t>
            </a:r>
            <a:endParaRPr lang="en-US" sz="2800" dirty="0"/>
          </a:p>
        </p:txBody>
      </p:sp>
      <p:sp>
        <p:nvSpPr>
          <p:cNvPr id="3" name="Content Placeholder 2"/>
          <p:cNvSpPr>
            <a:spLocks noGrp="1"/>
          </p:cNvSpPr>
          <p:nvPr>
            <p:ph idx="1"/>
          </p:nvPr>
        </p:nvSpPr>
        <p:spPr/>
        <p:txBody>
          <a:bodyPr>
            <a:normAutofit fontScale="92500" lnSpcReduction="10000"/>
          </a:bodyPr>
          <a:lstStyle/>
          <a:p>
            <a:pPr marL="114300" indent="0">
              <a:buNone/>
            </a:pPr>
            <a:r>
              <a:rPr lang="en-US" b="1" dirty="0"/>
              <a:t> </a:t>
            </a:r>
            <a:r>
              <a:rPr lang="en-US" b="1" dirty="0" err="1"/>
              <a:t>Ilyas</a:t>
            </a:r>
            <a:r>
              <a:rPr lang="en-US" b="1" dirty="0"/>
              <a:t> </a:t>
            </a:r>
            <a:r>
              <a:rPr lang="en-US" b="1" dirty="0" err="1"/>
              <a:t>Shahi</a:t>
            </a:r>
            <a:r>
              <a:rPr lang="en-US" b="1" dirty="0"/>
              <a:t> dynasty</a:t>
            </a:r>
          </a:p>
          <a:p>
            <a:pPr marL="114300" indent="0">
              <a:buNone/>
            </a:pPr>
            <a:r>
              <a:rPr lang="en-US" dirty="0" err="1"/>
              <a:t>Shamsuddin</a:t>
            </a:r>
            <a:r>
              <a:rPr lang="en-US" dirty="0"/>
              <a:t> </a:t>
            </a:r>
            <a:r>
              <a:rPr lang="en-US" dirty="0" err="1"/>
              <a:t>Iliyas</a:t>
            </a:r>
            <a:r>
              <a:rPr lang="en-US" dirty="0"/>
              <a:t> Shah founded the dynasty. It lasted from 1342–1487. The dynasty successfully repulsed attempts by Delhi to conquer them. They continued to reel in the territory of modern-day Bengal, reaching to Khulna in the south and </a:t>
            </a:r>
            <a:r>
              <a:rPr lang="en-US" dirty="0" err="1"/>
              <a:t>Sylhet</a:t>
            </a:r>
            <a:r>
              <a:rPr lang="en-US" dirty="0"/>
              <a:t> in the east. The sultans advanced civic institutions and became more responsive and "native" in their outlook and cut loose from Delhi. Considerable architectural projects were completed including the massive Adina Mosque and the </a:t>
            </a:r>
            <a:r>
              <a:rPr lang="en-US" dirty="0" err="1"/>
              <a:t>Darasbari</a:t>
            </a:r>
            <a:r>
              <a:rPr lang="en-US" dirty="0"/>
              <a:t> Mosque which still stands in Bangladesh. The Sultans of Bengal were patrons of Bengali literature and began a process in which Bengali culture and identity would flourish. The </a:t>
            </a:r>
            <a:r>
              <a:rPr lang="en-US" dirty="0" err="1"/>
              <a:t>Ilyas</a:t>
            </a:r>
            <a:r>
              <a:rPr lang="en-US" dirty="0"/>
              <a:t> </a:t>
            </a:r>
            <a:r>
              <a:rPr lang="en-US" dirty="0" err="1"/>
              <a:t>Shahi</a:t>
            </a:r>
            <a:r>
              <a:rPr lang="en-US" dirty="0"/>
              <a:t> Dynasty was interrupted by an uprising by the Hindus under Raja </a:t>
            </a:r>
            <a:r>
              <a:rPr lang="en-US" dirty="0" err="1"/>
              <a:t>Ganesha</a:t>
            </a:r>
            <a:r>
              <a:rPr lang="en-US" dirty="0"/>
              <a:t>. However the </a:t>
            </a:r>
            <a:r>
              <a:rPr lang="en-US" dirty="0" err="1"/>
              <a:t>Ilyas</a:t>
            </a:r>
            <a:r>
              <a:rPr lang="en-US" dirty="0"/>
              <a:t> </a:t>
            </a:r>
            <a:r>
              <a:rPr lang="en-US" dirty="0" err="1"/>
              <a:t>Shahi</a:t>
            </a:r>
            <a:r>
              <a:rPr lang="en-US" dirty="0"/>
              <a:t> dynasty was restored by </a:t>
            </a:r>
            <a:r>
              <a:rPr lang="en-US" dirty="0" err="1"/>
              <a:t>Nasiruddin</a:t>
            </a:r>
            <a:r>
              <a:rPr lang="en-US" dirty="0"/>
              <a:t> Mahmud Shah.</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3219434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bg1">
                    <a:lumMod val="65000"/>
                  </a:schemeClr>
                </a:solidFill>
              </a:rPr>
              <a:t>Medieval/ Muslim Period</a:t>
            </a:r>
            <a:endParaRPr lang="en-US" sz="2800" dirty="0"/>
          </a:p>
        </p:txBody>
      </p:sp>
      <p:sp>
        <p:nvSpPr>
          <p:cNvPr id="3" name="Content Placeholder 2"/>
          <p:cNvSpPr>
            <a:spLocks noGrp="1"/>
          </p:cNvSpPr>
          <p:nvPr>
            <p:ph idx="1"/>
          </p:nvPr>
        </p:nvSpPr>
        <p:spPr/>
        <p:txBody>
          <a:bodyPr>
            <a:normAutofit fontScale="92500" lnSpcReduction="10000"/>
          </a:bodyPr>
          <a:lstStyle/>
          <a:p>
            <a:pPr marL="114300" indent="0">
              <a:buNone/>
            </a:pPr>
            <a:r>
              <a:rPr lang="en-US" b="1" dirty="0" err="1"/>
              <a:t>Ganesha</a:t>
            </a:r>
            <a:r>
              <a:rPr lang="en-US" b="1" dirty="0"/>
              <a:t> dynasty</a:t>
            </a:r>
          </a:p>
          <a:p>
            <a:pPr marL="114300" indent="0">
              <a:buNone/>
            </a:pPr>
            <a:r>
              <a:rPr lang="en-US" dirty="0"/>
              <a:t>The </a:t>
            </a:r>
            <a:r>
              <a:rPr lang="en-US" dirty="0" err="1"/>
              <a:t>Ganesha</a:t>
            </a:r>
            <a:r>
              <a:rPr lang="en-US" dirty="0"/>
              <a:t> dynasty began with Raja </a:t>
            </a:r>
            <a:r>
              <a:rPr lang="en-US" dirty="0" err="1"/>
              <a:t>Ganesha</a:t>
            </a:r>
            <a:r>
              <a:rPr lang="en-US" dirty="0"/>
              <a:t> in 1414. After Raja </a:t>
            </a:r>
            <a:r>
              <a:rPr lang="en-US" dirty="0" err="1"/>
              <a:t>Ganesha</a:t>
            </a:r>
            <a:r>
              <a:rPr lang="en-US" dirty="0"/>
              <a:t> seized control over Bengal he faced an imminent threat of invasion. </a:t>
            </a:r>
            <a:r>
              <a:rPr lang="en-US" dirty="0" err="1"/>
              <a:t>Ganesha</a:t>
            </a:r>
            <a:r>
              <a:rPr lang="en-US" dirty="0"/>
              <a:t> appealed to a powerful Muslim holy man named </a:t>
            </a:r>
            <a:r>
              <a:rPr lang="en-US" dirty="0" err="1"/>
              <a:t>Qutb</a:t>
            </a:r>
            <a:r>
              <a:rPr lang="en-US" dirty="0"/>
              <a:t> al </a:t>
            </a:r>
            <a:r>
              <a:rPr lang="en-US" dirty="0" err="1"/>
              <a:t>Alam</a:t>
            </a:r>
            <a:r>
              <a:rPr lang="en-US" dirty="0"/>
              <a:t>, to stop the threat. The saint agreed on the condition that Raja </a:t>
            </a:r>
            <a:r>
              <a:rPr lang="en-US" dirty="0" err="1"/>
              <a:t>Ganesha's</a:t>
            </a:r>
            <a:r>
              <a:rPr lang="en-US" dirty="0"/>
              <a:t> son </a:t>
            </a:r>
            <a:r>
              <a:rPr lang="en-US" dirty="0" err="1"/>
              <a:t>Jadu</a:t>
            </a:r>
            <a:r>
              <a:rPr lang="en-US" dirty="0"/>
              <a:t> would convert to Islam and rule in his place. Raja </a:t>
            </a:r>
            <a:r>
              <a:rPr lang="en-US" dirty="0" err="1"/>
              <a:t>Ganesha</a:t>
            </a:r>
            <a:r>
              <a:rPr lang="en-US" dirty="0"/>
              <a:t> agreed and </a:t>
            </a:r>
            <a:r>
              <a:rPr lang="en-US" dirty="0" err="1"/>
              <a:t>Jadu</a:t>
            </a:r>
            <a:r>
              <a:rPr lang="en-US" dirty="0"/>
              <a:t> started ruling Bengal as </a:t>
            </a:r>
            <a:r>
              <a:rPr lang="en-US" i="1" dirty="0" err="1"/>
              <a:t>Jalaluddin</a:t>
            </a:r>
            <a:r>
              <a:rPr lang="en-US" i="1" dirty="0"/>
              <a:t> Muhammad Shah</a:t>
            </a:r>
            <a:r>
              <a:rPr lang="en-US" dirty="0"/>
              <a:t> in 1415 CE. </a:t>
            </a:r>
            <a:r>
              <a:rPr lang="en-US" dirty="0" err="1"/>
              <a:t>Qutb</a:t>
            </a:r>
            <a:r>
              <a:rPr lang="en-US" dirty="0"/>
              <a:t> al </a:t>
            </a:r>
            <a:r>
              <a:rPr lang="en-US" dirty="0" err="1"/>
              <a:t>Alam</a:t>
            </a:r>
            <a:r>
              <a:rPr lang="en-US" dirty="0"/>
              <a:t> died in 1416 CE and Raja </a:t>
            </a:r>
            <a:r>
              <a:rPr lang="en-US" dirty="0" err="1"/>
              <a:t>Ganesha</a:t>
            </a:r>
            <a:r>
              <a:rPr lang="en-US" dirty="0"/>
              <a:t> was emboldened to depose his son and accede to the throne himself as </a:t>
            </a:r>
            <a:r>
              <a:rPr lang="en-US" i="1" dirty="0" err="1"/>
              <a:t>Danujamarddana</a:t>
            </a:r>
            <a:r>
              <a:rPr lang="en-US" i="1" dirty="0"/>
              <a:t> Deva</a:t>
            </a:r>
            <a:r>
              <a:rPr lang="en-US" dirty="0"/>
              <a:t>. </a:t>
            </a:r>
            <a:r>
              <a:rPr lang="en-US" dirty="0" err="1"/>
              <a:t>Jalaluddin</a:t>
            </a:r>
            <a:r>
              <a:rPr lang="en-US" dirty="0"/>
              <a:t> was reconverted to Hinduism by the </a:t>
            </a:r>
            <a:r>
              <a:rPr lang="en-US" i="1" dirty="0"/>
              <a:t>Golden Cow</a:t>
            </a:r>
            <a:r>
              <a:rPr lang="en-US" dirty="0"/>
              <a:t> ritual. After the death of his father he once again converted to Islam and started ruling his second phase. </a:t>
            </a:r>
            <a:r>
              <a:rPr lang="en-US" dirty="0" err="1"/>
              <a:t>Jalaluddin's</a:t>
            </a:r>
            <a:r>
              <a:rPr lang="en-US" dirty="0"/>
              <a:t> son, </a:t>
            </a:r>
            <a:r>
              <a:rPr lang="en-US" dirty="0" err="1"/>
              <a:t>Shamsuddin</a:t>
            </a:r>
            <a:r>
              <a:rPr lang="en-US" dirty="0"/>
              <a:t> Ahmad Shah ruled for only 3 years due to chaos and anarchy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883002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bg1">
                    <a:lumMod val="65000"/>
                  </a:schemeClr>
                </a:solidFill>
              </a:rPr>
              <a:t>Medieval/ Muslim Period</a:t>
            </a:r>
            <a:endParaRPr lang="en-US" sz="2800" dirty="0"/>
          </a:p>
        </p:txBody>
      </p:sp>
      <p:sp>
        <p:nvSpPr>
          <p:cNvPr id="3" name="Content Placeholder 2"/>
          <p:cNvSpPr>
            <a:spLocks noGrp="1"/>
          </p:cNvSpPr>
          <p:nvPr>
            <p:ph idx="1"/>
          </p:nvPr>
        </p:nvSpPr>
        <p:spPr/>
        <p:txBody>
          <a:bodyPr>
            <a:normAutofit fontScale="92500" lnSpcReduction="10000"/>
          </a:bodyPr>
          <a:lstStyle/>
          <a:p>
            <a:pPr marL="114300" indent="0">
              <a:buNone/>
            </a:pPr>
            <a:r>
              <a:rPr lang="en-US" b="1" dirty="0" err="1"/>
              <a:t>Hussain</a:t>
            </a:r>
            <a:r>
              <a:rPr lang="en-US" b="1" dirty="0"/>
              <a:t> </a:t>
            </a:r>
            <a:r>
              <a:rPr lang="en-US" b="1" dirty="0" err="1"/>
              <a:t>Shahi</a:t>
            </a:r>
            <a:r>
              <a:rPr lang="en-US" b="1" dirty="0"/>
              <a:t> dynasty</a:t>
            </a:r>
          </a:p>
          <a:p>
            <a:pPr marL="114300" indent="0">
              <a:buNone/>
            </a:pPr>
            <a:r>
              <a:rPr lang="en-US" dirty="0"/>
              <a:t>The </a:t>
            </a:r>
            <a:r>
              <a:rPr lang="en-US" dirty="0" err="1"/>
              <a:t>Hussain</a:t>
            </a:r>
            <a:r>
              <a:rPr lang="en-US" dirty="0"/>
              <a:t> </a:t>
            </a:r>
            <a:r>
              <a:rPr lang="en-US" dirty="0" err="1"/>
              <a:t>Shahi</a:t>
            </a:r>
            <a:r>
              <a:rPr lang="en-US" dirty="0"/>
              <a:t> dynasty ruled in the period 1494–1538. </a:t>
            </a:r>
            <a:r>
              <a:rPr lang="en-US" dirty="0" err="1"/>
              <a:t>Alauddin</a:t>
            </a:r>
            <a:r>
              <a:rPr lang="en-US" dirty="0"/>
              <a:t> </a:t>
            </a:r>
            <a:r>
              <a:rPr lang="en-US" dirty="0" err="1"/>
              <a:t>Hussain</a:t>
            </a:r>
            <a:r>
              <a:rPr lang="en-US" dirty="0"/>
              <a:t> Shah, considered as the greatest of all the sultans of Bengal for bringing cultural renaissance during his reign. He extended the sultanate all the way to the port of Chittagong, which witnessed the arrival of the first Portuguese merchants. </a:t>
            </a:r>
            <a:r>
              <a:rPr lang="en-US" dirty="0" err="1"/>
              <a:t>Nasiruddin</a:t>
            </a:r>
            <a:r>
              <a:rPr lang="en-US" dirty="0"/>
              <a:t> </a:t>
            </a:r>
            <a:r>
              <a:rPr lang="en-US" dirty="0" err="1"/>
              <a:t>Nasrat</a:t>
            </a:r>
            <a:r>
              <a:rPr lang="en-US" dirty="0"/>
              <a:t> Shah gave refuge to the Afghan lords during the invasion of Babur though he remained neutral. However </a:t>
            </a:r>
            <a:r>
              <a:rPr lang="en-US" dirty="0" err="1"/>
              <a:t>Nusrat</a:t>
            </a:r>
            <a:r>
              <a:rPr lang="en-US" dirty="0"/>
              <a:t> Shah made a treaty with Babur and saved Bengal from a Mughal invasion. The last Sultan of the dynasty, who continued to rule from Gaur, had to contend with rising Afghan activity on his northwestern border. Eventually, the Afghans broke through and sacked the capital in 1538 where they remained for several decades until the arrival of the Mughals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67581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bg1">
                    <a:lumMod val="65000"/>
                  </a:schemeClr>
                </a:solidFill>
              </a:rPr>
              <a:t>Medieval/ Muslim Period</a:t>
            </a:r>
            <a:endParaRPr lang="en-US" sz="2800" dirty="0"/>
          </a:p>
        </p:txBody>
      </p:sp>
      <p:sp>
        <p:nvSpPr>
          <p:cNvPr id="3" name="Content Placeholder 2"/>
          <p:cNvSpPr>
            <a:spLocks noGrp="1"/>
          </p:cNvSpPr>
          <p:nvPr>
            <p:ph idx="1"/>
          </p:nvPr>
        </p:nvSpPr>
        <p:spPr/>
        <p:txBody>
          <a:bodyPr>
            <a:normAutofit fontScale="92500" lnSpcReduction="10000"/>
          </a:bodyPr>
          <a:lstStyle/>
          <a:p>
            <a:pPr marL="114300" indent="0">
              <a:buNone/>
            </a:pPr>
            <a:r>
              <a:rPr lang="en-US" b="1" dirty="0"/>
              <a:t>Mughal period</a:t>
            </a:r>
          </a:p>
          <a:p>
            <a:pPr marL="114300" indent="0">
              <a:buNone/>
            </a:pPr>
            <a:r>
              <a:rPr lang="en-US" dirty="0"/>
              <a:t>In 1534, the Afghan </a:t>
            </a:r>
            <a:r>
              <a:rPr lang="en-US" dirty="0" err="1"/>
              <a:t>Sher</a:t>
            </a:r>
            <a:r>
              <a:rPr lang="en-US" dirty="0"/>
              <a:t> Shah </a:t>
            </a:r>
            <a:r>
              <a:rPr lang="en-US" dirty="0" err="1"/>
              <a:t>Suri</a:t>
            </a:r>
            <a:r>
              <a:rPr lang="en-US" dirty="0"/>
              <a:t>, or </a:t>
            </a:r>
            <a:r>
              <a:rPr lang="en-US" dirty="0" err="1"/>
              <a:t>Farid</a:t>
            </a:r>
            <a:r>
              <a:rPr lang="en-US" dirty="0"/>
              <a:t> Khan – a man of incredible military and political skill – succeeded in defeating the superior forces of the Mughals under </a:t>
            </a:r>
            <a:r>
              <a:rPr lang="en-US" dirty="0" err="1"/>
              <a:t>Humayun</a:t>
            </a:r>
            <a:r>
              <a:rPr lang="en-US" dirty="0"/>
              <a:t> at </a:t>
            </a:r>
            <a:r>
              <a:rPr lang="en-US" dirty="0" err="1"/>
              <a:t>Chausa</a:t>
            </a:r>
            <a:r>
              <a:rPr lang="en-US" dirty="0"/>
              <a:t> (1539) and </a:t>
            </a:r>
            <a:r>
              <a:rPr lang="en-US" dirty="0" err="1"/>
              <a:t>Kannauj</a:t>
            </a:r>
            <a:r>
              <a:rPr lang="en-US" dirty="0"/>
              <a:t> (1540). </a:t>
            </a:r>
            <a:r>
              <a:rPr lang="en-US" dirty="0" err="1"/>
              <a:t>Sher</a:t>
            </a:r>
            <a:r>
              <a:rPr lang="en-US" dirty="0"/>
              <a:t> Shah fought back and captured both Delhi and Agra and established a kingdom stretching far into Punjab. </a:t>
            </a:r>
            <a:r>
              <a:rPr lang="en-US" dirty="0" err="1"/>
              <a:t>Sher</a:t>
            </a:r>
            <a:r>
              <a:rPr lang="en-US" dirty="0"/>
              <a:t> Shah's administrative skill showed in his public works, including the Grand Trunk Road connecting </a:t>
            </a:r>
            <a:r>
              <a:rPr lang="en-US" dirty="0" err="1"/>
              <a:t>Sonargaon</a:t>
            </a:r>
            <a:r>
              <a:rPr lang="en-US" dirty="0"/>
              <a:t> in Bengal with Peshawar in the Hindu Kush. </a:t>
            </a:r>
            <a:r>
              <a:rPr lang="en-US" dirty="0" err="1"/>
              <a:t>Sher</a:t>
            </a:r>
            <a:r>
              <a:rPr lang="en-US" dirty="0"/>
              <a:t> Shah's rule ended with his death in 1545, although even in those five years his reign would have a powerful influence on Indian society, politics, and economics. Shah </a:t>
            </a:r>
            <a:r>
              <a:rPr lang="en-US" dirty="0" err="1"/>
              <a:t>Suri's</a:t>
            </a:r>
            <a:r>
              <a:rPr lang="en-US" dirty="0"/>
              <a:t> successors lacked his administrative skill, and </a:t>
            </a:r>
            <a:r>
              <a:rPr lang="en-US" dirty="0" err="1"/>
              <a:t>quarrelled</a:t>
            </a:r>
            <a:r>
              <a:rPr lang="en-US" dirty="0"/>
              <a:t> over the domains of his empire. </a:t>
            </a:r>
            <a:r>
              <a:rPr lang="en-US" dirty="0" err="1"/>
              <a:t>Humayun</a:t>
            </a:r>
            <a:r>
              <a:rPr lang="en-US" dirty="0"/>
              <a:t>, who then ruled a rump Mughal state, saw an opportunity and in 1554 seized Lahore and Delhi.</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3907429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bg1">
                    <a:lumMod val="65000"/>
                  </a:schemeClr>
                </a:solidFill>
              </a:rPr>
              <a:t>Medieval/ Muslim Period</a:t>
            </a:r>
            <a:endParaRPr lang="en-US" sz="2800" dirty="0"/>
          </a:p>
        </p:txBody>
      </p:sp>
      <p:sp>
        <p:nvSpPr>
          <p:cNvPr id="3" name="Content Placeholder 2"/>
          <p:cNvSpPr>
            <a:spLocks noGrp="1"/>
          </p:cNvSpPr>
          <p:nvPr>
            <p:ph idx="1"/>
          </p:nvPr>
        </p:nvSpPr>
        <p:spPr/>
        <p:txBody>
          <a:bodyPr/>
          <a:lstStyle/>
          <a:p>
            <a:r>
              <a:rPr lang="en-US" dirty="0"/>
              <a:t>Emperor </a:t>
            </a:r>
            <a:r>
              <a:rPr lang="en-US" dirty="0" err="1"/>
              <a:t>Humayun</a:t>
            </a:r>
            <a:r>
              <a:rPr lang="en-US" dirty="0"/>
              <a:t> died in January 1556. Around same time, </a:t>
            </a:r>
            <a:r>
              <a:rPr lang="en-US" dirty="0" err="1"/>
              <a:t>Hemu</a:t>
            </a:r>
            <a:r>
              <a:rPr lang="en-US" dirty="0"/>
              <a:t>, also called </a:t>
            </a:r>
            <a:r>
              <a:rPr lang="en-US" dirty="0" err="1"/>
              <a:t>Hema</a:t>
            </a:r>
            <a:r>
              <a:rPr lang="en-US" dirty="0"/>
              <a:t> Chandra </a:t>
            </a:r>
            <a:r>
              <a:rPr lang="en-US" dirty="0" err="1"/>
              <a:t>Vikramaditya</a:t>
            </a:r>
            <a:r>
              <a:rPr lang="en-US" dirty="0"/>
              <a:t>, the then Hindu Prime Minister-cum-Chief of Army, of the Sur dynasty won Bengal in the 'battle at </a:t>
            </a:r>
            <a:r>
              <a:rPr lang="en-US" dirty="0" err="1"/>
              <a:t>Chapperghatta</a:t>
            </a:r>
            <a:r>
              <a:rPr lang="en-US" dirty="0"/>
              <a:t>', killing Muhammad Shah the then ruler of Bengal. This was </a:t>
            </a:r>
            <a:r>
              <a:rPr lang="en-US" dirty="0" err="1"/>
              <a:t>Hemu's</a:t>
            </a:r>
            <a:r>
              <a:rPr lang="en-US" dirty="0"/>
              <a:t> 20th continuous win in North India. Knowing of </a:t>
            </a:r>
            <a:r>
              <a:rPr lang="en-US" dirty="0" err="1"/>
              <a:t>Humanyun's</a:t>
            </a:r>
            <a:r>
              <a:rPr lang="en-US" dirty="0"/>
              <a:t> death, </a:t>
            </a:r>
            <a:r>
              <a:rPr lang="en-US" dirty="0" err="1"/>
              <a:t>Hemu</a:t>
            </a:r>
            <a:r>
              <a:rPr lang="en-US" dirty="0"/>
              <a:t> found a God given opportunity to win Delhi for himself and rushed to Delhi to win Agra and later on Delhi, defeated Akbar's forces at both the places, and established 'Hindu Raj' in North India on 6 Oct 1556, after 300 years of Muslim rule, leaving Bengal to his Governor </a:t>
            </a:r>
            <a:r>
              <a:rPr lang="en-US" dirty="0" err="1"/>
              <a:t>Shahbaz</a:t>
            </a:r>
            <a:r>
              <a:rPr lang="en-US" dirty="0"/>
              <a:t> Khan.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4766856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bg1">
                    <a:lumMod val="65000"/>
                  </a:schemeClr>
                </a:solidFill>
              </a:rPr>
              <a:t>Medieval/ Muslim Period</a:t>
            </a:r>
            <a:endParaRPr lang="en-US" sz="2800" dirty="0"/>
          </a:p>
        </p:txBody>
      </p:sp>
      <p:sp>
        <p:nvSpPr>
          <p:cNvPr id="3" name="Content Placeholder 2"/>
          <p:cNvSpPr>
            <a:spLocks noGrp="1"/>
          </p:cNvSpPr>
          <p:nvPr>
            <p:ph idx="1"/>
          </p:nvPr>
        </p:nvSpPr>
        <p:spPr/>
        <p:txBody>
          <a:bodyPr>
            <a:normAutofit/>
          </a:bodyPr>
          <a:lstStyle/>
          <a:p>
            <a:r>
              <a:rPr lang="en-US" dirty="0"/>
              <a:t>Akbar, the greatest of the Mughal emperors, defeated the </a:t>
            </a:r>
            <a:r>
              <a:rPr lang="en-US" dirty="0" err="1"/>
              <a:t>Karani</a:t>
            </a:r>
            <a:r>
              <a:rPr lang="en-US" dirty="0"/>
              <a:t> rulers of Bengal in 1576. Afterwards, Bengal came once more under the control of Delhi. It became a </a:t>
            </a:r>
            <a:r>
              <a:rPr lang="en-US" dirty="0" err="1"/>
              <a:t>Mughalsubah</a:t>
            </a:r>
            <a:r>
              <a:rPr lang="en-US" dirty="0"/>
              <a:t> and ruled through </a:t>
            </a:r>
            <a:r>
              <a:rPr lang="en-US" dirty="0" err="1"/>
              <a:t>subahdars</a:t>
            </a:r>
            <a:r>
              <a:rPr lang="en-US" dirty="0"/>
              <a:t> (governors). Akbar exercised progressive rule and oversaw a period of prosperity (through trade and development) in Bengal and northern India.</a:t>
            </a:r>
          </a:p>
          <a:p>
            <a:pPr marL="11430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9124863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Emergence of the </a:t>
            </a:r>
            <a:r>
              <a:rPr lang="en-US" sz="2800" b="1" dirty="0" err="1"/>
              <a:t>Nawabs</a:t>
            </a:r>
            <a:r>
              <a:rPr lang="en-US" sz="2800" b="1" dirty="0"/>
              <a:t>  of Bengal</a:t>
            </a:r>
            <a:endParaRPr lang="en-US" sz="2800" dirty="0"/>
          </a:p>
        </p:txBody>
      </p:sp>
      <p:sp>
        <p:nvSpPr>
          <p:cNvPr id="3" name="Content Placeholder 2"/>
          <p:cNvSpPr>
            <a:spLocks noGrp="1"/>
          </p:cNvSpPr>
          <p:nvPr>
            <p:ph idx="1"/>
          </p:nvPr>
        </p:nvSpPr>
        <p:spPr/>
        <p:txBody>
          <a:bodyPr/>
          <a:lstStyle/>
          <a:p>
            <a:pPr marL="114300" indent="0">
              <a:buNone/>
            </a:pPr>
            <a:r>
              <a:rPr lang="en-US" dirty="0"/>
              <a:t>Bengal's trade and wealth impressed the Mughals that they called the region the "</a:t>
            </a:r>
            <a:r>
              <a:rPr lang="en-US" i="1" dirty="0"/>
              <a:t>Paradise of the Nations</a:t>
            </a:r>
            <a:r>
              <a:rPr lang="en-US" dirty="0"/>
              <a:t>". Administration by governors appointed by the court of the Mughal Empire court (1575–1717) gave way to four decades of semi-independence under the </a:t>
            </a:r>
            <a:r>
              <a:rPr lang="en-US" dirty="0" err="1"/>
              <a:t>Nawabs</a:t>
            </a:r>
            <a:r>
              <a:rPr lang="en-US" dirty="0"/>
              <a:t> of </a:t>
            </a:r>
            <a:r>
              <a:rPr lang="en-US" dirty="0" err="1"/>
              <a:t>Murshidabad</a:t>
            </a:r>
            <a:r>
              <a:rPr lang="en-US" dirty="0"/>
              <a:t>, who respected the nominal sovereignty of the Mughals in Delhi. The </a:t>
            </a:r>
            <a:r>
              <a:rPr lang="en-US" dirty="0" err="1"/>
              <a:t>Nawabs</a:t>
            </a:r>
            <a:r>
              <a:rPr lang="en-US" dirty="0"/>
              <a:t> granted permission to the French East India Company to establish a trading post at </a:t>
            </a:r>
            <a:r>
              <a:rPr lang="en-US" dirty="0" err="1"/>
              <a:t>Chandernagore</a:t>
            </a:r>
            <a:r>
              <a:rPr lang="en-US" dirty="0"/>
              <a:t> in 1673, and the British East India Company at Calcutta in 1690.</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2830124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2400" b="1" dirty="0"/>
            </a:br>
            <a:endParaRPr lang="en-US" sz="2400" dirty="0"/>
          </a:p>
        </p:txBody>
      </p:sp>
      <p:sp>
        <p:nvSpPr>
          <p:cNvPr id="3" name="Content Placeholder 2"/>
          <p:cNvSpPr>
            <a:spLocks noGrp="1"/>
          </p:cNvSpPr>
          <p:nvPr>
            <p:ph idx="1"/>
          </p:nvPr>
        </p:nvSpPr>
        <p:spPr/>
        <p:txBody>
          <a:bodyPr>
            <a:normAutofit/>
          </a:bodyPr>
          <a:lstStyle/>
          <a:p>
            <a:r>
              <a:rPr lang="en-US" dirty="0" err="1"/>
              <a:t>Murshid</a:t>
            </a:r>
            <a:r>
              <a:rPr lang="en-US" dirty="0"/>
              <a:t> </a:t>
            </a:r>
            <a:r>
              <a:rPr lang="en-US" dirty="0" err="1"/>
              <a:t>Quli</a:t>
            </a:r>
            <a:r>
              <a:rPr lang="en-US" dirty="0"/>
              <a:t> Khan arrived as the </a:t>
            </a:r>
            <a:r>
              <a:rPr lang="en-US" dirty="0" err="1"/>
              <a:t>Diwan</a:t>
            </a:r>
            <a:r>
              <a:rPr lang="en-US" dirty="0"/>
              <a:t> of Bengal in 1717 AD. Before his arrival, there were four </a:t>
            </a:r>
            <a:r>
              <a:rPr lang="en-US" dirty="0" err="1"/>
              <a:t>Diwans</a:t>
            </a:r>
            <a:r>
              <a:rPr lang="en-US" dirty="0"/>
              <a:t>. </a:t>
            </a:r>
            <a:r>
              <a:rPr lang="en-US" dirty="0" err="1"/>
              <a:t>Murshid</a:t>
            </a:r>
            <a:r>
              <a:rPr lang="en-US" dirty="0"/>
              <a:t> Khan was appointed the "</a:t>
            </a:r>
            <a:r>
              <a:rPr lang="en-US" dirty="0" err="1"/>
              <a:t>Nawab</a:t>
            </a:r>
            <a:r>
              <a:rPr lang="en-US" dirty="0"/>
              <a:t> </a:t>
            </a:r>
            <a:r>
              <a:rPr lang="en-US" dirty="0" err="1"/>
              <a:t>Nizam</a:t>
            </a:r>
            <a:r>
              <a:rPr lang="en-US" dirty="0"/>
              <a:t> of Bengal" and he emerged as the ruler of Bengal under the </a:t>
            </a:r>
            <a:r>
              <a:rPr lang="en-US" dirty="0" err="1"/>
              <a:t>Mughals.Murshidabad</a:t>
            </a:r>
            <a:r>
              <a:rPr lang="en-US" dirty="0"/>
              <a:t> remained the capital of the </a:t>
            </a:r>
            <a:r>
              <a:rPr lang="en-US" dirty="0" err="1"/>
              <a:t>Nawabs</a:t>
            </a:r>
            <a:r>
              <a:rPr lang="en-US" dirty="0"/>
              <a:t> of Bengal until their </a:t>
            </a:r>
            <a:r>
              <a:rPr lang="en-US" dirty="0" err="1"/>
              <a:t>rule.The</a:t>
            </a:r>
            <a:r>
              <a:rPr lang="en-US" dirty="0"/>
              <a:t> </a:t>
            </a:r>
            <a:r>
              <a:rPr lang="en-US" dirty="0" err="1"/>
              <a:t>Nawab</a:t>
            </a:r>
            <a:r>
              <a:rPr lang="en-US" dirty="0"/>
              <a:t> </a:t>
            </a:r>
            <a:r>
              <a:rPr lang="en-US" dirty="0" err="1"/>
              <a:t>Siraj</a:t>
            </a:r>
            <a:r>
              <a:rPr lang="en-US" dirty="0"/>
              <a:t> </a:t>
            </a:r>
            <a:r>
              <a:rPr lang="en-US" dirty="0" err="1"/>
              <a:t>ud-Daulah</a:t>
            </a:r>
            <a:r>
              <a:rPr lang="en-US" dirty="0"/>
              <a:t>, was betrayed in the Battle of </a:t>
            </a:r>
            <a:r>
              <a:rPr lang="en-US" dirty="0" err="1"/>
              <a:t>Plassey</a:t>
            </a:r>
            <a:r>
              <a:rPr lang="en-US" dirty="0"/>
              <a:t> by Mir </a:t>
            </a:r>
            <a:r>
              <a:rPr lang="en-US" dirty="0" err="1"/>
              <a:t>Jaffer</a:t>
            </a:r>
            <a:r>
              <a:rPr lang="en-US" dirty="0"/>
              <a:t>. He lost to the British East India Company, who took installed Mir </a:t>
            </a:r>
            <a:r>
              <a:rPr lang="en-US" dirty="0" err="1"/>
              <a:t>Jaffer</a:t>
            </a:r>
            <a:r>
              <a:rPr lang="en-US" dirty="0"/>
              <a:t> on the </a:t>
            </a:r>
            <a:r>
              <a:rPr lang="en-US" i="1" dirty="0" err="1"/>
              <a:t>Masnad</a:t>
            </a:r>
            <a:r>
              <a:rPr lang="en-US" dirty="0"/>
              <a:t> (throne), as a "puppet ruler" and established itself to a political power in Bengal.</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481854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dirty="0"/>
              <a:t>Peoples of Bengal</a:t>
            </a:r>
            <a:br>
              <a:rPr lang="en-US" dirty="0"/>
            </a:br>
            <a:r>
              <a:rPr lang="en-US" sz="2800" dirty="0"/>
              <a:t>Anthropological Background</a:t>
            </a:r>
          </a:p>
        </p:txBody>
      </p:sp>
      <p:sp>
        <p:nvSpPr>
          <p:cNvPr id="3" name="Content Placeholder 2"/>
          <p:cNvSpPr>
            <a:spLocks noGrp="1"/>
          </p:cNvSpPr>
          <p:nvPr>
            <p:ph idx="1"/>
          </p:nvPr>
        </p:nvSpPr>
        <p:spPr/>
        <p:txBody>
          <a:bodyPr>
            <a:normAutofit fontScale="92500"/>
          </a:bodyPr>
          <a:lstStyle/>
          <a:p>
            <a:pPr marL="0" indent="0">
              <a:buNone/>
            </a:pPr>
            <a:r>
              <a:rPr lang="en-US" sz="2400" cap="none" dirty="0">
                <a:latin typeface="Arial" panose="020B0604020202020204" pitchFamily="34" charset="0"/>
                <a:cs typeface="Arial" panose="020B0604020202020204" pitchFamily="34" charset="0"/>
              </a:rPr>
              <a:t>It is very difficult to say with certainty when human settlement in </a:t>
            </a:r>
            <a:r>
              <a:rPr lang="en-US" sz="2400" cap="none" dirty="0" err="1">
                <a:latin typeface="Arial" panose="020B0604020202020204" pitchFamily="34" charset="0"/>
                <a:cs typeface="Arial" panose="020B0604020202020204" pitchFamily="34" charset="0"/>
              </a:rPr>
              <a:t>bengal</a:t>
            </a:r>
            <a:r>
              <a:rPr lang="en-US" sz="2400" cap="none" dirty="0">
                <a:latin typeface="Arial" panose="020B0604020202020204" pitchFamily="34" charset="0"/>
                <a:cs typeface="Arial" panose="020B0604020202020204" pitchFamily="34" charset="0"/>
              </a:rPr>
              <a:t> started. There are also controversy over the origin of the people of </a:t>
            </a:r>
            <a:r>
              <a:rPr lang="en-US" sz="2400" cap="none" dirty="0" err="1">
                <a:latin typeface="Arial" panose="020B0604020202020204" pitchFamily="34" charset="0"/>
                <a:cs typeface="Arial" panose="020B0604020202020204" pitchFamily="34" charset="0"/>
              </a:rPr>
              <a:t>bangladesh</a:t>
            </a:r>
            <a:r>
              <a:rPr lang="en-US" sz="2400" cap="none" dirty="0">
                <a:latin typeface="Arial" panose="020B0604020202020204" pitchFamily="34" charset="0"/>
                <a:cs typeface="Arial" panose="020B0604020202020204" pitchFamily="34" charset="0"/>
              </a:rPr>
              <a:t>. </a:t>
            </a:r>
          </a:p>
          <a:p>
            <a:pPr marL="0" indent="0">
              <a:buNone/>
            </a:pPr>
            <a:r>
              <a:rPr lang="en-US" sz="2400" dirty="0">
                <a:latin typeface="Arial" panose="020B0604020202020204" pitchFamily="34" charset="0"/>
                <a:cs typeface="Arial" panose="020B0604020202020204" pitchFamily="34" charset="0"/>
              </a:rPr>
              <a:t>The reconstruction of the history of Bengal in the pre-Muslim period is difficult due to paucity of sources. The difficulty is felt more acutely for the earlier period, down to the 4th century AD, when Bengal came under the Imperial </a:t>
            </a:r>
            <a:r>
              <a:rPr lang="en-US" sz="2400" dirty="0" err="1">
                <a:latin typeface="Arial" panose="020B0604020202020204" pitchFamily="34" charset="0"/>
                <a:cs typeface="Arial" panose="020B0604020202020204" pitchFamily="34" charset="0"/>
              </a:rPr>
              <a:t>Guptas</a:t>
            </a:r>
            <a:r>
              <a:rPr lang="en-US" sz="2400" dirty="0">
                <a:latin typeface="Arial" panose="020B0604020202020204" pitchFamily="34" charset="0"/>
                <a:cs typeface="Arial" panose="020B0604020202020204" pitchFamily="34" charset="0"/>
              </a:rPr>
              <a:t>. For this period we have to depend on very scanty references in the Vedic, Epic and Puranic literature as well as on the available archaeological evidence. From the Gupta period onwards we get written records in the form of epigraphs and literature which contain information on the history of the 'region' of Bengal.</a:t>
            </a:r>
          </a:p>
          <a:p>
            <a:pPr marL="0" indent="0">
              <a:buNone/>
            </a:pPr>
            <a:r>
              <a:rPr lang="en-US" sz="2400" b="1" cap="none" dirty="0">
                <a:latin typeface="Arial" panose="020B0604020202020204" pitchFamily="34" charset="0"/>
                <a:cs typeface="Arial" panose="020B0604020202020204" pitchFamily="34" charset="0"/>
              </a:rPr>
              <a:t>Ghulam  </a:t>
            </a:r>
            <a:r>
              <a:rPr lang="en-US" sz="2400" b="1" cap="none" dirty="0" err="1">
                <a:latin typeface="Arial" panose="020B0604020202020204" pitchFamily="34" charset="0"/>
                <a:cs typeface="Arial" panose="020B0604020202020204" pitchFamily="34" charset="0"/>
              </a:rPr>
              <a:t>husain</a:t>
            </a:r>
            <a:r>
              <a:rPr lang="en-US" sz="2400" b="1" cap="none" dirty="0">
                <a:latin typeface="Arial" panose="020B0604020202020204" pitchFamily="34" charset="0"/>
                <a:cs typeface="Arial" panose="020B0604020202020204" pitchFamily="34" charset="0"/>
              </a:rPr>
              <a:t> </a:t>
            </a:r>
            <a:r>
              <a:rPr lang="en-US" sz="2400" b="1" cap="none" dirty="0" err="1">
                <a:latin typeface="Arial" panose="020B0604020202020204" pitchFamily="34" charset="0"/>
                <a:cs typeface="Arial" panose="020B0604020202020204" pitchFamily="34" charset="0"/>
              </a:rPr>
              <a:t>salim</a:t>
            </a:r>
            <a:r>
              <a:rPr lang="en-US" sz="2400" b="1" cap="none" dirty="0">
                <a:latin typeface="Arial" panose="020B0604020202020204" pitchFamily="34" charset="0"/>
                <a:cs typeface="Arial" panose="020B0604020202020204" pitchFamily="34" charset="0"/>
              </a:rPr>
              <a:t> </a:t>
            </a:r>
            <a:r>
              <a:rPr lang="en-US" sz="2400" cap="none" dirty="0">
                <a:latin typeface="Arial" panose="020B0604020202020204" pitchFamily="34" charset="0"/>
                <a:cs typeface="Arial" panose="020B0604020202020204" pitchFamily="34" charset="0"/>
              </a:rPr>
              <a:t>mentioned in his </a:t>
            </a:r>
            <a:r>
              <a:rPr lang="en-US" sz="2400" i="1" cap="none" dirty="0" err="1">
                <a:latin typeface="Arial" panose="020B0604020202020204" pitchFamily="34" charset="0"/>
                <a:cs typeface="Arial" panose="020B0604020202020204" pitchFamily="34" charset="0"/>
              </a:rPr>
              <a:t>riyad</a:t>
            </a:r>
            <a:r>
              <a:rPr lang="en-US" sz="2400" i="1" cap="none" dirty="0">
                <a:latin typeface="Arial" panose="020B0604020202020204" pitchFamily="34" charset="0"/>
                <a:cs typeface="Arial" panose="020B0604020202020204" pitchFamily="34" charset="0"/>
              </a:rPr>
              <a:t> al </a:t>
            </a:r>
            <a:r>
              <a:rPr lang="en-US" sz="2400" i="1" cap="none" dirty="0" err="1">
                <a:latin typeface="Arial" panose="020B0604020202020204" pitchFamily="34" charset="0"/>
                <a:cs typeface="Arial" panose="020B0604020202020204" pitchFamily="34" charset="0"/>
              </a:rPr>
              <a:t>salatin</a:t>
            </a:r>
            <a:r>
              <a:rPr lang="en-US" sz="2400" i="1" cap="none" dirty="0">
                <a:latin typeface="Arial" panose="020B0604020202020204" pitchFamily="34" charset="0"/>
                <a:cs typeface="Arial" panose="020B0604020202020204" pitchFamily="34" charset="0"/>
              </a:rPr>
              <a:t> </a:t>
            </a:r>
            <a:r>
              <a:rPr lang="en-US" sz="2400" cap="none" dirty="0">
                <a:latin typeface="Arial" panose="020B0604020202020204" pitchFamily="34" charset="0"/>
                <a:cs typeface="Arial" panose="020B0604020202020204" pitchFamily="34" charset="0"/>
              </a:rPr>
              <a:t>that nearly seven thousand and five hundred years ago ‘</a:t>
            </a:r>
            <a:r>
              <a:rPr lang="en-US" sz="2400" b="1" cap="none" dirty="0">
                <a:latin typeface="Arial" panose="020B0604020202020204" pitchFamily="34" charset="0"/>
                <a:cs typeface="Arial" panose="020B0604020202020204" pitchFamily="34" charset="0"/>
              </a:rPr>
              <a:t>bang</a:t>
            </a:r>
            <a:r>
              <a:rPr lang="en-US" sz="2400" cap="none" dirty="0">
                <a:latin typeface="Arial" panose="020B0604020202020204" pitchFamily="34" charset="0"/>
                <a:cs typeface="Arial" panose="020B0604020202020204" pitchFamily="34" charset="0"/>
              </a:rPr>
              <a:t>’ tribe set up their residence in Bengal.</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13803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Sultans</a:t>
            </a:r>
          </a:p>
        </p:txBody>
      </p:sp>
      <p:sp>
        <p:nvSpPr>
          <p:cNvPr id="3" name="Content Placeholder 2"/>
          <p:cNvSpPr>
            <a:spLocks noGrp="1"/>
          </p:cNvSpPr>
          <p:nvPr>
            <p:ph idx="1"/>
          </p:nvPr>
        </p:nvSpPr>
        <p:spPr/>
        <p:txBody>
          <a:bodyPr/>
          <a:lstStyle/>
          <a:p>
            <a:pPr marL="114300" indent="0">
              <a:buNone/>
            </a:pPr>
            <a:r>
              <a:rPr lang="en-US" dirty="0"/>
              <a:t>1. </a:t>
            </a:r>
            <a:r>
              <a:rPr lang="en-US" dirty="0" err="1"/>
              <a:t>Ilyas</a:t>
            </a:r>
            <a:r>
              <a:rPr lang="en-US" dirty="0"/>
              <a:t> </a:t>
            </a:r>
            <a:r>
              <a:rPr lang="en-US" dirty="0" err="1"/>
              <a:t>Shahi</a:t>
            </a:r>
            <a:r>
              <a:rPr lang="en-US" dirty="0"/>
              <a:t> dynasty (1342-1414)</a:t>
            </a:r>
          </a:p>
          <a:p>
            <a:pPr marL="114300" indent="0">
              <a:buNone/>
            </a:pPr>
            <a:r>
              <a:rPr lang="en-US" dirty="0"/>
              <a:t>2. House of Raja </a:t>
            </a:r>
            <a:r>
              <a:rPr lang="en-US" dirty="0" err="1"/>
              <a:t>Ganesha</a:t>
            </a:r>
            <a:r>
              <a:rPr lang="en-US" dirty="0"/>
              <a:t> (1414-1435)</a:t>
            </a:r>
          </a:p>
          <a:p>
            <a:pPr marL="114300" indent="0">
              <a:buNone/>
            </a:pPr>
            <a:r>
              <a:rPr lang="en-US" dirty="0"/>
              <a:t>3. Restored </a:t>
            </a:r>
            <a:r>
              <a:rPr lang="en-US" dirty="0" err="1"/>
              <a:t>Ilyas</a:t>
            </a:r>
            <a:r>
              <a:rPr lang="en-US" dirty="0"/>
              <a:t> </a:t>
            </a:r>
            <a:r>
              <a:rPr lang="en-US" dirty="0" err="1"/>
              <a:t>Shahi</a:t>
            </a:r>
            <a:r>
              <a:rPr lang="en-US" dirty="0"/>
              <a:t> dynasty (1435-1487)</a:t>
            </a:r>
          </a:p>
          <a:p>
            <a:pPr marL="114300" indent="0">
              <a:buNone/>
            </a:pPr>
            <a:r>
              <a:rPr lang="en-US" dirty="0"/>
              <a:t>4. </a:t>
            </a:r>
            <a:r>
              <a:rPr lang="en-US" dirty="0" err="1"/>
              <a:t>Habshi</a:t>
            </a:r>
            <a:r>
              <a:rPr lang="en-US" dirty="0"/>
              <a:t> rule (1487-1494)</a:t>
            </a:r>
          </a:p>
          <a:p>
            <a:pPr marL="114300" indent="0">
              <a:buNone/>
            </a:pPr>
            <a:r>
              <a:rPr lang="en-US" dirty="0"/>
              <a:t>5. </a:t>
            </a:r>
            <a:r>
              <a:rPr lang="en-US" dirty="0" err="1"/>
              <a:t>Hussain</a:t>
            </a:r>
            <a:r>
              <a:rPr lang="en-US" dirty="0"/>
              <a:t> </a:t>
            </a:r>
            <a:r>
              <a:rPr lang="en-US" dirty="0" err="1"/>
              <a:t>Shahi</a:t>
            </a:r>
            <a:r>
              <a:rPr lang="en-US" dirty="0"/>
              <a:t> dynasty (1494-1538)</a:t>
            </a:r>
          </a:p>
          <a:p>
            <a:pPr marL="114300" indent="0">
              <a:buNone/>
            </a:pPr>
            <a:r>
              <a:rPr lang="en-US" dirty="0"/>
              <a:t>6. Governors under </a:t>
            </a:r>
            <a:r>
              <a:rPr lang="en-US" dirty="0" err="1"/>
              <a:t>Suri</a:t>
            </a:r>
            <a:r>
              <a:rPr lang="en-US" dirty="0"/>
              <a:t> rule (1539-1554)</a:t>
            </a:r>
          </a:p>
          <a:p>
            <a:pPr marL="114300" indent="0">
              <a:buNone/>
            </a:pPr>
            <a:r>
              <a:rPr lang="en-US" dirty="0"/>
              <a:t>7. Muhammad Shah dynasty (1554-1564)</a:t>
            </a:r>
          </a:p>
          <a:p>
            <a:pPr marL="114300" indent="0">
              <a:buNone/>
            </a:pPr>
            <a:r>
              <a:rPr lang="en-US" dirty="0"/>
              <a:t>8. </a:t>
            </a:r>
            <a:r>
              <a:rPr lang="en-US" dirty="0" err="1"/>
              <a:t>Karrani</a:t>
            </a:r>
            <a:r>
              <a:rPr lang="en-US" dirty="0"/>
              <a:t> dynasty (1564-1576)</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33222228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Economy</a:t>
            </a:r>
          </a:p>
        </p:txBody>
      </p:sp>
      <p:sp>
        <p:nvSpPr>
          <p:cNvPr id="3" name="Content Placeholder 2"/>
          <p:cNvSpPr>
            <a:spLocks noGrp="1"/>
          </p:cNvSpPr>
          <p:nvPr>
            <p:ph idx="1"/>
          </p:nvPr>
        </p:nvSpPr>
        <p:spPr/>
        <p:txBody>
          <a:bodyPr>
            <a:normAutofit fontScale="85000" lnSpcReduction="10000"/>
          </a:bodyPr>
          <a:lstStyle/>
          <a:p>
            <a:pPr marL="114300" indent="0">
              <a:buNone/>
            </a:pPr>
            <a:r>
              <a:rPr lang="en-US" sz="2600" b="1" dirty="0"/>
              <a:t>Economy</a:t>
            </a:r>
          </a:p>
          <a:p>
            <a:r>
              <a:rPr lang="en-US" dirty="0"/>
              <a:t>The Indian economy was large and prosperous under the Mughal Empire. During the Mughal era, the gross domestic product (GDP) of India in 1600 was estimated at about 22.4% of the world economy, the second largest in the world, behind only Ming China but larger than Europe. By 1700, the GDP of Mughal India had risen to 24.4% of the world economy, the largest in the world, larger than both Qing China and Western Europe. Mughal India was the world leader in manufacturing, producing about 25% of the world's industrial output up until the 18th century. India's GDP growth increased under the Mughal Empire. The Mughals were responsible for building an extensive road system. The empire had an extensive road network, which was vital to the economic infrastructure, built by a public works department set up by the Mughals which designed, constructed and maintained roads linking towns and cities across the empire, making trade easier to conduct.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274670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Economy</a:t>
            </a:r>
          </a:p>
        </p:txBody>
      </p:sp>
      <p:sp>
        <p:nvSpPr>
          <p:cNvPr id="3" name="Content Placeholder 2"/>
          <p:cNvSpPr>
            <a:spLocks noGrp="1"/>
          </p:cNvSpPr>
          <p:nvPr>
            <p:ph idx="1"/>
          </p:nvPr>
        </p:nvSpPr>
        <p:spPr/>
        <p:txBody>
          <a:bodyPr/>
          <a:lstStyle/>
          <a:p>
            <a:pPr marL="114300" indent="0">
              <a:buNone/>
            </a:pPr>
            <a:r>
              <a:rPr lang="en-US" b="1" dirty="0"/>
              <a:t>Agriculture</a:t>
            </a:r>
          </a:p>
          <a:p>
            <a:r>
              <a:rPr lang="en-US" dirty="0"/>
              <a:t>Indian agricultural production increased under the Mughal Empire. A variety of crops were grown, including food crops such as wheat, rice, and barley, and non-food cash crops such as cotton, indigo and opium. By the mid-17th century, Indian cultivators begun to extensively grow two new crops like maize and tobacco. In early modern Europe, there was significant demand for products from Mughal India, particularly cotton textiles, as well as goods such as spices, peppers, indigo and silks.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1375846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Economy</a:t>
            </a:r>
          </a:p>
        </p:txBody>
      </p:sp>
      <p:sp>
        <p:nvSpPr>
          <p:cNvPr id="3" name="Content Placeholder 2"/>
          <p:cNvSpPr>
            <a:spLocks noGrp="1"/>
          </p:cNvSpPr>
          <p:nvPr>
            <p:ph idx="1"/>
          </p:nvPr>
        </p:nvSpPr>
        <p:spPr/>
        <p:txBody>
          <a:bodyPr>
            <a:normAutofit fontScale="92500" lnSpcReduction="10000"/>
          </a:bodyPr>
          <a:lstStyle/>
          <a:p>
            <a:pPr marL="114300" indent="0">
              <a:buNone/>
            </a:pPr>
            <a:r>
              <a:rPr lang="en-US" b="1" dirty="0"/>
              <a:t>Textile industry</a:t>
            </a:r>
          </a:p>
          <a:p>
            <a:pPr marL="114300" indent="0">
              <a:buNone/>
            </a:pPr>
            <a:r>
              <a:rPr lang="en-US" dirty="0"/>
              <a:t>The largest manufacturing industry in the Mughal Empire was textile manufacturing, particularly cotton textile manufacturing, which included the production of piece goods, calicos, and muslins, available unbleached and in a variety of </a:t>
            </a:r>
            <a:r>
              <a:rPr lang="en-US" dirty="0" err="1"/>
              <a:t>colours</a:t>
            </a:r>
            <a:r>
              <a:rPr lang="en-US" dirty="0"/>
              <a:t>. The cotton textile industry was responsible for a large part of the empire's international trade. India had a 25% share of the global textile trade in the early 18th century. Indian cotton textiles were the most important manufactured goods in world trade in the 18th century, consumed across the world from the America to Japan. By the early 18th century, Mughal Indian textiles were clothing people across the Indian subcontinent, Southeast Asia, Europe, the Americas, Africa, and the Middle East. The most important center of cotton production was the Bengal province, particularly around its capital city of Dhaka.</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35010376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Economy</a:t>
            </a:r>
          </a:p>
        </p:txBody>
      </p:sp>
      <p:sp>
        <p:nvSpPr>
          <p:cNvPr id="3" name="Content Placeholder 2"/>
          <p:cNvSpPr>
            <a:spLocks noGrp="1"/>
          </p:cNvSpPr>
          <p:nvPr>
            <p:ph idx="1"/>
          </p:nvPr>
        </p:nvSpPr>
        <p:spPr/>
        <p:txBody>
          <a:bodyPr/>
          <a:lstStyle/>
          <a:p>
            <a:r>
              <a:rPr lang="en-US" dirty="0"/>
              <a:t>Bengal accounted for more than 50% of textiles and around 80% of silks imported by the Dutch from Asia,</a:t>
            </a:r>
            <a:r>
              <a:rPr lang="en-US" baseline="30000" dirty="0"/>
              <a:t> </a:t>
            </a:r>
            <a:r>
              <a:rPr lang="en-US" dirty="0"/>
              <a:t>Bengali silk and cotton textiles were exported in large quantities to Europe, Indonesia, and Japan, and Bengali muslin textiles from Dhaka were sold in Central Asia, where they were known as "</a:t>
            </a:r>
            <a:r>
              <a:rPr lang="en-US" dirty="0" err="1"/>
              <a:t>daka</a:t>
            </a:r>
            <a:r>
              <a:rPr lang="en-US" dirty="0"/>
              <a:t>" textiles. Indian textiles dominated the Indian Ocean trade for centuries, were sold in the Atlantic Ocean trade, and had a 38% share of the West African trade in the early 18th century, while Indian calicos were major force in Europe, and Indian textiles accounted for 20% of total English trade with Southern Europe in the early 18th century.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5153185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Economy</a:t>
            </a:r>
          </a:p>
        </p:txBody>
      </p:sp>
      <p:sp>
        <p:nvSpPr>
          <p:cNvPr id="3" name="Content Placeholder 2"/>
          <p:cNvSpPr>
            <a:spLocks noGrp="1"/>
          </p:cNvSpPr>
          <p:nvPr>
            <p:ph idx="1"/>
          </p:nvPr>
        </p:nvSpPr>
        <p:spPr/>
        <p:txBody>
          <a:bodyPr>
            <a:normAutofit fontScale="92500" lnSpcReduction="10000"/>
          </a:bodyPr>
          <a:lstStyle/>
          <a:p>
            <a:pPr marL="114300" indent="0">
              <a:buNone/>
            </a:pPr>
            <a:r>
              <a:rPr lang="en-US" b="1" dirty="0"/>
              <a:t>Shipbuilding industry</a:t>
            </a:r>
          </a:p>
          <a:p>
            <a:pPr marL="114300" indent="0">
              <a:buNone/>
            </a:pPr>
            <a:r>
              <a:rPr lang="en-US" dirty="0"/>
              <a:t>Mughal India had a large shipbuilding industry, which was also largely centered in the Bengal province. In terms of shipbuilding tonnage during the 16th–18th centuries, the annual output of Bengal alone totaled around 2,232,500 tons, larger than the combined output of the Dutch (450,000–550,000 tons), the British (340,000 tons), and North America (23,061 tons).</a:t>
            </a:r>
          </a:p>
          <a:p>
            <a:pPr marL="114300" indent="0">
              <a:buNone/>
            </a:pPr>
            <a:r>
              <a:rPr lang="en-US" dirty="0"/>
              <a:t>Indian shipbuilding, particularly in Bengal, was advanced compared to European shipbuilding at the time, with Indians selling ships to European firms. Ship-repairing, for example, was very advanced in Bengal, where European shippers visited to repair vessels</a:t>
            </a:r>
            <a:endParaRPr lang="en-US" baseline="30000" dirty="0"/>
          </a:p>
          <a:p>
            <a:pPr marL="114300" indent="0">
              <a:buNone/>
            </a:pPr>
            <a:r>
              <a:rPr lang="en-US" dirty="0"/>
              <a:t>The Mughals maintained a small fleet for carrying pilgrims to Mecca.</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95</a:t>
            </a:fld>
            <a:endParaRPr lang="en-US"/>
          </a:p>
        </p:txBody>
      </p:sp>
    </p:spTree>
    <p:extLst>
      <p:ext uri="{BB962C8B-B14F-4D97-AF65-F5344CB8AC3E}">
        <p14:creationId xmlns:p14="http://schemas.microsoft.com/office/powerpoint/2010/main" val="2245889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Aspects of culture</a:t>
            </a:r>
          </a:p>
        </p:txBody>
      </p:sp>
      <p:sp>
        <p:nvSpPr>
          <p:cNvPr id="3" name="Content Placeholder 2"/>
          <p:cNvSpPr>
            <a:spLocks noGrp="1"/>
          </p:cNvSpPr>
          <p:nvPr>
            <p:ph idx="1"/>
          </p:nvPr>
        </p:nvSpPr>
        <p:spPr/>
        <p:txBody>
          <a:bodyPr>
            <a:normAutofit fontScale="85000" lnSpcReduction="20000"/>
          </a:bodyPr>
          <a:lstStyle/>
          <a:p>
            <a:pPr marL="114300" indent="0">
              <a:buNone/>
            </a:pPr>
            <a:r>
              <a:rPr lang="en-US" b="1" dirty="0"/>
              <a:t>Urbanization</a:t>
            </a:r>
          </a:p>
          <a:p>
            <a:pPr marL="114300" indent="0">
              <a:buNone/>
            </a:pPr>
            <a:r>
              <a:rPr lang="en-US" dirty="0"/>
              <a:t>Cities and towns boomed under the Mughal Empire, which had a relatively high degree of urbanization for its time, with 15% of its population living in urban centers. This was higher than the percentage of the urban population in contemporary Europe at the time and higher than that of British India in the 19th century; the level of urbanization in Europe did not reach 15% until the 19th century.</a:t>
            </a:r>
          </a:p>
          <a:p>
            <a:pPr marL="114300" indent="0">
              <a:buNone/>
            </a:pPr>
            <a:r>
              <a:rPr lang="en-US" b="1" dirty="0"/>
              <a:t>Art and architecture</a:t>
            </a:r>
          </a:p>
          <a:p>
            <a:pPr marL="114300" indent="0">
              <a:buNone/>
            </a:pPr>
            <a:r>
              <a:rPr lang="en-US" dirty="0"/>
              <a:t>The Mughals made a major contribution to the Indian subcontinent with development of their unique architecture. Many monuments were built during the Mughal era by the Muslim emperors, especially Shah </a:t>
            </a:r>
            <a:r>
              <a:rPr lang="en-US" dirty="0" err="1"/>
              <a:t>Jahan</a:t>
            </a:r>
            <a:r>
              <a:rPr lang="en-US" dirty="0"/>
              <a:t>, including the </a:t>
            </a:r>
            <a:r>
              <a:rPr lang="en-US" dirty="0" err="1"/>
              <a:t>Taj</a:t>
            </a:r>
            <a:r>
              <a:rPr lang="en-US" dirty="0"/>
              <a:t> </a:t>
            </a:r>
            <a:r>
              <a:rPr lang="en-US" dirty="0" err="1"/>
              <a:t>Mahal</a:t>
            </a:r>
            <a:r>
              <a:rPr lang="en-US" dirty="0"/>
              <a:t>, a UNESCO World Heritage Site known to be one of the finer examples of Mughal architecture. Other World Heritage Sites include </a:t>
            </a:r>
            <a:r>
              <a:rPr lang="en-US" dirty="0" err="1"/>
              <a:t>Humayun's</a:t>
            </a:r>
            <a:r>
              <a:rPr lang="en-US" dirty="0"/>
              <a:t> Tomb, </a:t>
            </a:r>
            <a:r>
              <a:rPr lang="en-US" dirty="0" err="1"/>
              <a:t>Fatehpur</a:t>
            </a:r>
            <a:r>
              <a:rPr lang="en-US" dirty="0"/>
              <a:t> </a:t>
            </a:r>
            <a:r>
              <a:rPr lang="en-US" dirty="0" err="1"/>
              <a:t>Sikri</a:t>
            </a:r>
            <a:r>
              <a:rPr lang="en-US" dirty="0"/>
              <a:t>, the Red Fort, the Agra Fort, and the Lahore Fort.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690017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Aspects of culture</a:t>
            </a:r>
          </a:p>
        </p:txBody>
      </p:sp>
      <p:sp>
        <p:nvSpPr>
          <p:cNvPr id="3" name="Content Placeholder 2"/>
          <p:cNvSpPr>
            <a:spLocks noGrp="1"/>
          </p:cNvSpPr>
          <p:nvPr>
            <p:ph idx="1"/>
          </p:nvPr>
        </p:nvSpPr>
        <p:spPr/>
        <p:txBody>
          <a:bodyPr/>
          <a:lstStyle/>
          <a:p>
            <a:pPr marL="114300" indent="0">
              <a:buNone/>
            </a:pPr>
            <a:r>
              <a:rPr lang="en-US" b="1" dirty="0"/>
              <a:t>Painting</a:t>
            </a:r>
          </a:p>
          <a:p>
            <a:pPr marL="114300" indent="0">
              <a:buNone/>
            </a:pPr>
            <a:r>
              <a:rPr lang="en-US" dirty="0"/>
              <a:t>Mughal paintings are a particular style of South Asian painting, generally confined to miniatures either as book illustrations or as single works to be kept in albums, which emerged from Persian miniature painting, with Indian Hindu, Jain, and Buddhist influences, and developed largely in the court of the Mughal Empire of the 16th to 18th centuries.</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1527774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219270"/>
            <a:ext cx="8610600" cy="6202363"/>
          </a:xfrm>
        </p:spPr>
      </p:pic>
    </p:spTree>
    <p:extLst>
      <p:ext uri="{BB962C8B-B14F-4D97-AF65-F5344CB8AC3E}">
        <p14:creationId xmlns:p14="http://schemas.microsoft.com/office/powerpoint/2010/main" val="2114651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0007" y="-34636"/>
            <a:ext cx="9024139" cy="6775177"/>
          </a:xfrm>
        </p:spPr>
      </p:pic>
    </p:spTree>
    <p:extLst>
      <p:ext uri="{BB962C8B-B14F-4D97-AF65-F5344CB8AC3E}">
        <p14:creationId xmlns:p14="http://schemas.microsoft.com/office/powerpoint/2010/main" val="181099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11960</Words>
  <Application>Microsoft Office PowerPoint</Application>
  <PresentationFormat>Widescreen</PresentationFormat>
  <Paragraphs>806</Paragraphs>
  <Slides>175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175</vt:i4>
      </vt:variant>
    </vt:vector>
  </HeadingPairs>
  <TitlesOfParts>
    <vt:vector size="183" baseType="lpstr">
      <vt:lpstr>Arial</vt:lpstr>
      <vt:lpstr>Calibri</vt:lpstr>
      <vt:lpstr>Calibri Light</vt:lpstr>
      <vt:lpstr>helvetica</vt:lpstr>
      <vt:lpstr>Times New Roman</vt:lpstr>
      <vt:lpstr>Wingdings</vt:lpstr>
      <vt:lpstr>Wingdings 2</vt:lpstr>
      <vt:lpstr>Office Theme</vt:lpstr>
      <vt:lpstr>PowerPoint Presentation</vt:lpstr>
      <vt:lpstr>Anthrophony</vt:lpstr>
      <vt:lpstr>Types of Anthropology </vt:lpstr>
      <vt:lpstr>Types of Anthropology</vt:lpstr>
      <vt:lpstr>Cultural Anthropology</vt:lpstr>
      <vt:lpstr>PowerPoint Presentation</vt:lpstr>
      <vt:lpstr>Origin of the word Bengal or bangla</vt:lpstr>
      <vt:lpstr>Origin of the word Bengal or bangla</vt:lpstr>
      <vt:lpstr>Peoples of Bengal Anthropological Background</vt:lpstr>
      <vt:lpstr>Peoples of Bengal Anthropological Background</vt:lpstr>
      <vt:lpstr>Peoples of Bengal Anthropological Background</vt:lpstr>
      <vt:lpstr>Background of the People:</vt:lpstr>
      <vt:lpstr>PowerPoint Presentation</vt:lpstr>
      <vt:lpstr>PowerPoint Presentation</vt:lpstr>
      <vt:lpstr>PowerPoint Presentation</vt:lpstr>
      <vt:lpstr>Language:</vt:lpstr>
      <vt:lpstr>Present People</vt:lpstr>
      <vt:lpstr>Social Stratification</vt:lpstr>
      <vt:lpstr>Types of Stratification Systems </vt:lpstr>
      <vt:lpstr>Dimensions of Social Inequality (stratification) </vt:lpstr>
      <vt:lpstr>Stratification &amp; status </vt:lpstr>
      <vt:lpstr>Among Muslim society we can see two types of social strata- </vt:lpstr>
      <vt:lpstr>PowerPoint Presentation</vt:lpstr>
      <vt:lpstr>Geographical Location of Bangladesh</vt:lpstr>
      <vt:lpstr>Area and boundaries</vt:lpstr>
      <vt:lpstr>What is Physiography</vt:lpstr>
      <vt:lpstr>Physiographic features of Bangladesh</vt:lpstr>
      <vt:lpstr>1. Tertiary Hills</vt:lpstr>
      <vt:lpstr>PowerPoint Presentation</vt:lpstr>
      <vt:lpstr>PowerPoint Presentation</vt:lpstr>
      <vt:lpstr>2. The Pleistocene Terrace or The Pleistocene Uplands</vt:lpstr>
      <vt:lpstr>2.3. Lalmai Hills </vt:lpstr>
      <vt:lpstr>3. Flood plains</vt:lpstr>
      <vt:lpstr>there are as many as 10 types of flood plains in BD, of which the Ganges plains cover a major part.   </vt:lpstr>
      <vt:lpstr>Old Himalayan Piedmont Plain </vt:lpstr>
      <vt:lpstr>Teesta Fan</vt:lpstr>
      <vt:lpstr>PowerPoint Presentation</vt:lpstr>
      <vt:lpstr>Sessons and Climate</vt:lpstr>
      <vt:lpstr>River</vt:lpstr>
      <vt:lpstr>River</vt:lpstr>
      <vt:lpstr>River</vt:lpstr>
      <vt:lpstr>Soil</vt:lpstr>
      <vt:lpstr>Soil</vt:lpstr>
      <vt:lpstr>Soil</vt:lpstr>
      <vt:lpstr>Soil</vt:lpstr>
      <vt:lpstr>Flora &amp; Fauna</vt:lpstr>
      <vt:lpstr>Major Natural Disaster of Bangladesh</vt:lpstr>
      <vt:lpstr>PowerPoint Presentation</vt:lpstr>
      <vt:lpstr>PowerPoint Presentation</vt:lpstr>
      <vt:lpstr>PowerPoint Presentation</vt:lpstr>
      <vt:lpstr>PowerPoint Presentation</vt:lpstr>
      <vt:lpstr>Major Natural Hazards/Disasters of Bangladesh</vt:lpstr>
      <vt:lpstr>PowerPoint Presentation</vt:lpstr>
      <vt:lpstr>PowerPoint Presentation</vt:lpstr>
      <vt:lpstr>PowerPoint Presentation</vt:lpstr>
      <vt:lpstr>Impacts of Disasters</vt:lpstr>
      <vt:lpstr>How environment influence people </vt:lpstr>
      <vt:lpstr>How environment influence people </vt:lpstr>
      <vt:lpstr>PowerPoint Presentation</vt:lpstr>
      <vt:lpstr>Classification of mineral resources of Bangladesh </vt:lpstr>
      <vt:lpstr>PowerPoint Presentation</vt:lpstr>
      <vt:lpstr>PowerPoint Presentation</vt:lpstr>
      <vt:lpstr>Description of mineral and power resources of Bangladesh </vt:lpstr>
      <vt:lpstr>PowerPoint Presentation</vt:lpstr>
      <vt:lpstr>PowerPoint Presentation</vt:lpstr>
      <vt:lpstr>Uses of mineral resources: Industrial setup </vt:lpstr>
      <vt:lpstr>PowerPoint Presentation</vt:lpstr>
      <vt:lpstr>PowerPoint Presentation</vt:lpstr>
      <vt:lpstr>Pre-History</vt:lpstr>
      <vt:lpstr>Ancient Bengal Janapadas </vt:lpstr>
      <vt:lpstr>Janapadas </vt:lpstr>
      <vt:lpstr>Janapadas </vt:lpstr>
      <vt:lpstr>Janapadas </vt:lpstr>
      <vt:lpstr>Janapadas </vt:lpstr>
      <vt:lpstr>Ancient Bengal</vt:lpstr>
      <vt:lpstr>Ancient Dynasties of Bengal</vt:lpstr>
      <vt:lpstr>Ancient Dynasties of Bengal</vt:lpstr>
      <vt:lpstr>Ancient Dynasties of Bengal</vt:lpstr>
      <vt:lpstr>Ancient Dynasties of Bengal</vt:lpstr>
      <vt:lpstr>Ancient Dynasties of Bengal</vt:lpstr>
      <vt:lpstr>Medieval/ Muslim Period</vt:lpstr>
      <vt:lpstr>Medieval/ Muslim Period</vt:lpstr>
      <vt:lpstr>Medieval/ Muslim Period</vt:lpstr>
      <vt:lpstr>Medieval/ Muslim Period</vt:lpstr>
      <vt:lpstr>Medieval/ Muslim Period</vt:lpstr>
      <vt:lpstr>Medieval/ Muslim Period</vt:lpstr>
      <vt:lpstr>Medieval/ Muslim Period</vt:lpstr>
      <vt:lpstr>Emergence of the Nawabs  of Bengal</vt:lpstr>
      <vt:lpstr> </vt:lpstr>
      <vt:lpstr>Sultans</vt:lpstr>
      <vt:lpstr>Economy</vt:lpstr>
      <vt:lpstr>Economy</vt:lpstr>
      <vt:lpstr>Economy</vt:lpstr>
      <vt:lpstr>Economy</vt:lpstr>
      <vt:lpstr>Economy</vt:lpstr>
      <vt:lpstr>Other Aspects of culture</vt:lpstr>
      <vt:lpstr>Other Aspects of culture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Democracy </vt:lpstr>
      <vt:lpstr>Creation of Two States:</vt:lpstr>
      <vt:lpstr>Pakistan State</vt:lpstr>
      <vt:lpstr>Background of Independence </vt:lpstr>
      <vt:lpstr>Language Movement (1952)</vt:lpstr>
      <vt:lpstr>Importance of Language Movement</vt:lpstr>
      <vt:lpstr>PowerPoint Presentation</vt:lpstr>
      <vt:lpstr>Six Points Movement:</vt:lpstr>
      <vt:lpstr>Mass Upsurge of 1969 </vt:lpstr>
      <vt:lpstr>Call for Independence</vt:lpstr>
      <vt:lpstr>PowerPoint Presentation</vt:lpstr>
      <vt:lpstr>PowerPoint Presentation</vt:lpstr>
      <vt:lpstr>PowerPoint Presentation</vt:lpstr>
      <vt:lpstr>PowerPoint Presentation</vt:lpstr>
      <vt:lpstr>PowerPoint Presentation</vt:lpstr>
      <vt:lpstr>PowerPoint Presentation</vt:lpstr>
      <vt:lpstr>Basics Of The War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Republic </vt:lpstr>
      <vt:lpstr>PowerPoint Presentation</vt:lpstr>
      <vt:lpstr>Other types of govt system</vt:lpstr>
      <vt:lpstr>Government of Bangladesh</vt:lpstr>
      <vt:lpstr>Government system of Bangladesh</vt:lpstr>
      <vt:lpstr>PowerPoint Presentation</vt:lpstr>
      <vt:lpstr>Head of State</vt:lpstr>
      <vt:lpstr>Organ of the Government</vt:lpstr>
      <vt:lpstr>1. Executive branch</vt:lpstr>
      <vt:lpstr>2. Legislative branch</vt:lpstr>
      <vt:lpstr>3. Judicial branch</vt:lpstr>
      <vt:lpstr>Local Government</vt:lpstr>
      <vt:lpstr>Definition of Democracy: </vt:lpstr>
      <vt:lpstr>Characteristics or Basic Principles of Democracy</vt:lpstr>
      <vt:lpstr>   Characteristics or Basic Principles of Democracy   </vt:lpstr>
      <vt:lpstr>   Conditions for the success of Democracy or Good Governance   </vt:lpstr>
      <vt:lpstr>Conditions for the success of Democracy or Good Governance</vt:lpstr>
      <vt:lpstr>Conditions for the success of Democracy or Good Governance</vt:lpstr>
      <vt:lpstr>Economic sectors of bangladesh</vt:lpstr>
      <vt:lpstr>PowerPoint Presentation</vt:lpstr>
      <vt:lpstr>PowerPoint Presentation</vt:lpstr>
      <vt:lpstr>Readymade Garments</vt:lpstr>
      <vt:lpstr>PowerPoint Presentation</vt:lpstr>
      <vt:lpstr>PowerPoint Presentation</vt:lpstr>
      <vt:lpstr>There are 5 types of medicine manufacturing companies in Bangladesh.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8</cp:revision>
  <dcterms:created xsi:type="dcterms:W3CDTF">2020-03-09T01:03:39Z</dcterms:created>
  <dcterms:modified xsi:type="dcterms:W3CDTF">2020-03-09T01:51:31Z</dcterms:modified>
</cp:coreProperties>
</file>